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44"/>
    <p:restoredTop sz="96327"/>
  </p:normalViewPr>
  <p:slideViewPr>
    <p:cSldViewPr snapToGrid="0" snapToObjects="1">
      <p:cViewPr varScale="1">
        <p:scale>
          <a:sx n="110" d="100"/>
          <a:sy n="110" d="100"/>
        </p:scale>
        <p:origin x="200" y="3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7F648B-8B38-754F-8C23-9980168B1AB2}"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GB"/>
        </a:p>
      </dgm:t>
    </dgm:pt>
    <dgm:pt modelId="{F33E5E9F-4AD4-2C46-B5EE-2C7187FF6354}">
      <dgm:prSet phldrT="[Text]"/>
      <dgm:spPr/>
      <dgm:t>
        <a:bodyPr/>
        <a:lstStyle/>
        <a:p>
          <a:r>
            <a:rPr lang="en-GB" dirty="0"/>
            <a:t>SpaceX API Request and parse the data</a:t>
          </a:r>
        </a:p>
      </dgm:t>
    </dgm:pt>
    <dgm:pt modelId="{ABA874EE-A166-3748-92D0-DF8087E18919}" type="parTrans" cxnId="{9D1B3D56-B9EB-4F47-B529-4BC5E407F63E}">
      <dgm:prSet/>
      <dgm:spPr/>
      <dgm:t>
        <a:bodyPr/>
        <a:lstStyle/>
        <a:p>
          <a:endParaRPr lang="en-GB"/>
        </a:p>
      </dgm:t>
    </dgm:pt>
    <dgm:pt modelId="{64B8EA25-ACBA-D941-B474-9B1A2C9914D2}" type="sibTrans" cxnId="{9D1B3D56-B9EB-4F47-B529-4BC5E407F63E}">
      <dgm:prSet/>
      <dgm:spPr/>
      <dgm:t>
        <a:bodyPr/>
        <a:lstStyle/>
        <a:p>
          <a:endParaRPr lang="en-GB"/>
        </a:p>
      </dgm:t>
    </dgm:pt>
    <dgm:pt modelId="{AC5E6CF5-0624-A649-8051-D9AF101C6B3B}">
      <dgm:prSet phldrT="[Text]"/>
      <dgm:spPr/>
      <dgm:t>
        <a:bodyPr/>
        <a:lstStyle/>
        <a:p>
          <a:r>
            <a:rPr lang="en-GB" dirty="0"/>
            <a:t>Include data of only Falcon 9 using filtering</a:t>
          </a:r>
        </a:p>
      </dgm:t>
    </dgm:pt>
    <dgm:pt modelId="{DB184443-BC3C-EC4C-AC15-DAADD5BF201E}" type="parTrans" cxnId="{9F1D6942-12BD-F64C-AFFD-190CDFA23B6F}">
      <dgm:prSet/>
      <dgm:spPr/>
      <dgm:t>
        <a:bodyPr/>
        <a:lstStyle/>
        <a:p>
          <a:endParaRPr lang="en-GB"/>
        </a:p>
      </dgm:t>
    </dgm:pt>
    <dgm:pt modelId="{A962E8CC-E514-A543-9B88-EB82B1D4F315}" type="sibTrans" cxnId="{9F1D6942-12BD-F64C-AFFD-190CDFA23B6F}">
      <dgm:prSet/>
      <dgm:spPr/>
      <dgm:t>
        <a:bodyPr/>
        <a:lstStyle/>
        <a:p>
          <a:endParaRPr lang="en-GB"/>
        </a:p>
      </dgm:t>
    </dgm:pt>
    <dgm:pt modelId="{97BBBBE9-EA71-594B-966C-2A0AB2A2CFE2}">
      <dgm:prSet phldrT="[Text]"/>
      <dgm:spPr/>
      <dgm:t>
        <a:bodyPr/>
        <a:lstStyle/>
        <a:p>
          <a:r>
            <a:rPr lang="en-GB" dirty="0"/>
            <a:t>Missing values are appropriately addressed</a:t>
          </a:r>
        </a:p>
      </dgm:t>
    </dgm:pt>
    <dgm:pt modelId="{153A7583-C888-7745-BA1D-553CD0660BA6}" type="parTrans" cxnId="{36668E25-10CA-E044-952B-4C2940D24BDE}">
      <dgm:prSet/>
      <dgm:spPr/>
      <dgm:t>
        <a:bodyPr/>
        <a:lstStyle/>
        <a:p>
          <a:endParaRPr lang="en-GB"/>
        </a:p>
      </dgm:t>
    </dgm:pt>
    <dgm:pt modelId="{26650632-0DFE-8449-9587-FAAB35CA675E}" type="sibTrans" cxnId="{36668E25-10CA-E044-952B-4C2940D24BDE}">
      <dgm:prSet/>
      <dgm:spPr/>
      <dgm:t>
        <a:bodyPr/>
        <a:lstStyle/>
        <a:p>
          <a:endParaRPr lang="en-GB"/>
        </a:p>
      </dgm:t>
    </dgm:pt>
    <dgm:pt modelId="{FA364AE6-3E56-2B4D-BAF9-3E3DC73715EE}" type="pres">
      <dgm:prSet presAssocID="{367F648B-8B38-754F-8C23-9980168B1AB2}" presName="outerComposite" presStyleCnt="0">
        <dgm:presLayoutVars>
          <dgm:chMax val="5"/>
          <dgm:dir/>
          <dgm:resizeHandles val="exact"/>
        </dgm:presLayoutVars>
      </dgm:prSet>
      <dgm:spPr/>
    </dgm:pt>
    <dgm:pt modelId="{C68016E0-92CE-F341-9008-DA317AB34BAD}" type="pres">
      <dgm:prSet presAssocID="{367F648B-8B38-754F-8C23-9980168B1AB2}" presName="dummyMaxCanvas" presStyleCnt="0">
        <dgm:presLayoutVars/>
      </dgm:prSet>
      <dgm:spPr/>
    </dgm:pt>
    <dgm:pt modelId="{0017F5F3-87F3-9942-8751-A82157EFB85C}" type="pres">
      <dgm:prSet presAssocID="{367F648B-8B38-754F-8C23-9980168B1AB2}" presName="ThreeNodes_1" presStyleLbl="node1" presStyleIdx="0" presStyleCnt="3">
        <dgm:presLayoutVars>
          <dgm:bulletEnabled val="1"/>
        </dgm:presLayoutVars>
      </dgm:prSet>
      <dgm:spPr/>
    </dgm:pt>
    <dgm:pt modelId="{BBD22111-05CB-F940-BB1C-AE686B1F4B7F}" type="pres">
      <dgm:prSet presAssocID="{367F648B-8B38-754F-8C23-9980168B1AB2}" presName="ThreeNodes_2" presStyleLbl="node1" presStyleIdx="1" presStyleCnt="3">
        <dgm:presLayoutVars>
          <dgm:bulletEnabled val="1"/>
        </dgm:presLayoutVars>
      </dgm:prSet>
      <dgm:spPr/>
    </dgm:pt>
    <dgm:pt modelId="{C7239A49-393A-FF44-AC8D-7999C06D80B4}" type="pres">
      <dgm:prSet presAssocID="{367F648B-8B38-754F-8C23-9980168B1AB2}" presName="ThreeNodes_3" presStyleLbl="node1" presStyleIdx="2" presStyleCnt="3">
        <dgm:presLayoutVars>
          <dgm:bulletEnabled val="1"/>
        </dgm:presLayoutVars>
      </dgm:prSet>
      <dgm:spPr/>
    </dgm:pt>
    <dgm:pt modelId="{D7C468E0-A881-2F43-9425-9EFD39AE5935}" type="pres">
      <dgm:prSet presAssocID="{367F648B-8B38-754F-8C23-9980168B1AB2}" presName="ThreeConn_1-2" presStyleLbl="fgAccFollowNode1" presStyleIdx="0" presStyleCnt="2">
        <dgm:presLayoutVars>
          <dgm:bulletEnabled val="1"/>
        </dgm:presLayoutVars>
      </dgm:prSet>
      <dgm:spPr/>
    </dgm:pt>
    <dgm:pt modelId="{2BFE7ADE-CDE7-2C4F-87DA-2D7E42F4C0A2}" type="pres">
      <dgm:prSet presAssocID="{367F648B-8B38-754F-8C23-9980168B1AB2}" presName="ThreeConn_2-3" presStyleLbl="fgAccFollowNode1" presStyleIdx="1" presStyleCnt="2">
        <dgm:presLayoutVars>
          <dgm:bulletEnabled val="1"/>
        </dgm:presLayoutVars>
      </dgm:prSet>
      <dgm:spPr/>
    </dgm:pt>
    <dgm:pt modelId="{1CF220BD-E5EA-3341-82E2-6698D82A85C0}" type="pres">
      <dgm:prSet presAssocID="{367F648B-8B38-754F-8C23-9980168B1AB2}" presName="ThreeNodes_1_text" presStyleLbl="node1" presStyleIdx="2" presStyleCnt="3">
        <dgm:presLayoutVars>
          <dgm:bulletEnabled val="1"/>
        </dgm:presLayoutVars>
      </dgm:prSet>
      <dgm:spPr/>
    </dgm:pt>
    <dgm:pt modelId="{E43CD170-1E3B-004E-AA35-222D539903A9}" type="pres">
      <dgm:prSet presAssocID="{367F648B-8B38-754F-8C23-9980168B1AB2}" presName="ThreeNodes_2_text" presStyleLbl="node1" presStyleIdx="2" presStyleCnt="3">
        <dgm:presLayoutVars>
          <dgm:bulletEnabled val="1"/>
        </dgm:presLayoutVars>
      </dgm:prSet>
      <dgm:spPr/>
    </dgm:pt>
    <dgm:pt modelId="{F0FC4E9D-201E-9145-A6B8-CD3FF9177BF9}" type="pres">
      <dgm:prSet presAssocID="{367F648B-8B38-754F-8C23-9980168B1AB2}" presName="ThreeNodes_3_text" presStyleLbl="node1" presStyleIdx="2" presStyleCnt="3">
        <dgm:presLayoutVars>
          <dgm:bulletEnabled val="1"/>
        </dgm:presLayoutVars>
      </dgm:prSet>
      <dgm:spPr/>
    </dgm:pt>
  </dgm:ptLst>
  <dgm:cxnLst>
    <dgm:cxn modelId="{E6773A20-CDFD-A845-93E9-C7A24CCE503D}" type="presOf" srcId="{97BBBBE9-EA71-594B-966C-2A0AB2A2CFE2}" destId="{F0FC4E9D-201E-9145-A6B8-CD3FF9177BF9}" srcOrd="1" destOrd="0" presId="urn:microsoft.com/office/officeart/2005/8/layout/vProcess5"/>
    <dgm:cxn modelId="{36668E25-10CA-E044-952B-4C2940D24BDE}" srcId="{367F648B-8B38-754F-8C23-9980168B1AB2}" destId="{97BBBBE9-EA71-594B-966C-2A0AB2A2CFE2}" srcOrd="2" destOrd="0" parTransId="{153A7583-C888-7745-BA1D-553CD0660BA6}" sibTransId="{26650632-0DFE-8449-9587-FAAB35CA675E}"/>
    <dgm:cxn modelId="{290AC12E-05BA-6947-BABB-490ED37C469C}" type="presOf" srcId="{AC5E6CF5-0624-A649-8051-D9AF101C6B3B}" destId="{E43CD170-1E3B-004E-AA35-222D539903A9}" srcOrd="1" destOrd="0" presId="urn:microsoft.com/office/officeart/2005/8/layout/vProcess5"/>
    <dgm:cxn modelId="{4B05BC38-4738-BC47-8AB8-10D28F400B48}" type="presOf" srcId="{A962E8CC-E514-A543-9B88-EB82B1D4F315}" destId="{2BFE7ADE-CDE7-2C4F-87DA-2D7E42F4C0A2}" srcOrd="0" destOrd="0" presId="urn:microsoft.com/office/officeart/2005/8/layout/vProcess5"/>
    <dgm:cxn modelId="{9F1D6942-12BD-F64C-AFFD-190CDFA23B6F}" srcId="{367F648B-8B38-754F-8C23-9980168B1AB2}" destId="{AC5E6CF5-0624-A649-8051-D9AF101C6B3B}" srcOrd="1" destOrd="0" parTransId="{DB184443-BC3C-EC4C-AC15-DAADD5BF201E}" sibTransId="{A962E8CC-E514-A543-9B88-EB82B1D4F315}"/>
    <dgm:cxn modelId="{9D1B3D56-B9EB-4F47-B529-4BC5E407F63E}" srcId="{367F648B-8B38-754F-8C23-9980168B1AB2}" destId="{F33E5E9F-4AD4-2C46-B5EE-2C7187FF6354}" srcOrd="0" destOrd="0" parTransId="{ABA874EE-A166-3748-92D0-DF8087E18919}" sibTransId="{64B8EA25-ACBA-D941-B474-9B1A2C9914D2}"/>
    <dgm:cxn modelId="{3A259277-BF2F-4645-AD34-E922DA7E81E6}" type="presOf" srcId="{97BBBBE9-EA71-594B-966C-2A0AB2A2CFE2}" destId="{C7239A49-393A-FF44-AC8D-7999C06D80B4}" srcOrd="0" destOrd="0" presId="urn:microsoft.com/office/officeart/2005/8/layout/vProcess5"/>
    <dgm:cxn modelId="{D2C5377A-C3B7-5A47-8AE3-73B45315BB80}" type="presOf" srcId="{F33E5E9F-4AD4-2C46-B5EE-2C7187FF6354}" destId="{1CF220BD-E5EA-3341-82E2-6698D82A85C0}" srcOrd="1" destOrd="0" presId="urn:microsoft.com/office/officeart/2005/8/layout/vProcess5"/>
    <dgm:cxn modelId="{24B90DAD-F079-3E4A-8EE0-158F7C71BECC}" type="presOf" srcId="{F33E5E9F-4AD4-2C46-B5EE-2C7187FF6354}" destId="{0017F5F3-87F3-9942-8751-A82157EFB85C}" srcOrd="0" destOrd="0" presId="urn:microsoft.com/office/officeart/2005/8/layout/vProcess5"/>
    <dgm:cxn modelId="{885A58B0-B729-5742-AAEE-76145DB49E3C}" type="presOf" srcId="{AC5E6CF5-0624-A649-8051-D9AF101C6B3B}" destId="{BBD22111-05CB-F940-BB1C-AE686B1F4B7F}" srcOrd="0" destOrd="0" presId="urn:microsoft.com/office/officeart/2005/8/layout/vProcess5"/>
    <dgm:cxn modelId="{B9BEB8B6-EB77-C044-B851-71AECFFF6DC0}" type="presOf" srcId="{367F648B-8B38-754F-8C23-9980168B1AB2}" destId="{FA364AE6-3E56-2B4D-BAF9-3E3DC73715EE}" srcOrd="0" destOrd="0" presId="urn:microsoft.com/office/officeart/2005/8/layout/vProcess5"/>
    <dgm:cxn modelId="{0BAA56C1-B3F1-3143-8F57-B24235C6D96C}" type="presOf" srcId="{64B8EA25-ACBA-D941-B474-9B1A2C9914D2}" destId="{D7C468E0-A881-2F43-9425-9EFD39AE5935}" srcOrd="0" destOrd="0" presId="urn:microsoft.com/office/officeart/2005/8/layout/vProcess5"/>
    <dgm:cxn modelId="{BDCD37DE-3066-F149-891A-F6EA1CA3CDC1}" type="presParOf" srcId="{FA364AE6-3E56-2B4D-BAF9-3E3DC73715EE}" destId="{C68016E0-92CE-F341-9008-DA317AB34BAD}" srcOrd="0" destOrd="0" presId="urn:microsoft.com/office/officeart/2005/8/layout/vProcess5"/>
    <dgm:cxn modelId="{C05D3404-E68A-424C-BE2C-892C67AA98EE}" type="presParOf" srcId="{FA364AE6-3E56-2B4D-BAF9-3E3DC73715EE}" destId="{0017F5F3-87F3-9942-8751-A82157EFB85C}" srcOrd="1" destOrd="0" presId="urn:microsoft.com/office/officeart/2005/8/layout/vProcess5"/>
    <dgm:cxn modelId="{43DD32BC-2273-AC4C-A04B-804B3952125E}" type="presParOf" srcId="{FA364AE6-3E56-2B4D-BAF9-3E3DC73715EE}" destId="{BBD22111-05CB-F940-BB1C-AE686B1F4B7F}" srcOrd="2" destOrd="0" presId="urn:microsoft.com/office/officeart/2005/8/layout/vProcess5"/>
    <dgm:cxn modelId="{632F7DB4-330C-7840-96F2-C2FB1DFD985F}" type="presParOf" srcId="{FA364AE6-3E56-2B4D-BAF9-3E3DC73715EE}" destId="{C7239A49-393A-FF44-AC8D-7999C06D80B4}" srcOrd="3" destOrd="0" presId="urn:microsoft.com/office/officeart/2005/8/layout/vProcess5"/>
    <dgm:cxn modelId="{7D90EE94-5F1F-E64E-8D30-A1F8DC1FEC5F}" type="presParOf" srcId="{FA364AE6-3E56-2B4D-BAF9-3E3DC73715EE}" destId="{D7C468E0-A881-2F43-9425-9EFD39AE5935}" srcOrd="4" destOrd="0" presId="urn:microsoft.com/office/officeart/2005/8/layout/vProcess5"/>
    <dgm:cxn modelId="{7048EBFB-2D21-FB46-ACB5-2FB4281DFE7D}" type="presParOf" srcId="{FA364AE6-3E56-2B4D-BAF9-3E3DC73715EE}" destId="{2BFE7ADE-CDE7-2C4F-87DA-2D7E42F4C0A2}" srcOrd="5" destOrd="0" presId="urn:microsoft.com/office/officeart/2005/8/layout/vProcess5"/>
    <dgm:cxn modelId="{D3DFD803-4897-1347-A25E-C020497C7C8D}" type="presParOf" srcId="{FA364AE6-3E56-2B4D-BAF9-3E3DC73715EE}" destId="{1CF220BD-E5EA-3341-82E2-6698D82A85C0}" srcOrd="6" destOrd="0" presId="urn:microsoft.com/office/officeart/2005/8/layout/vProcess5"/>
    <dgm:cxn modelId="{017EBC95-19DA-D44C-9C81-430C3D79B1CC}" type="presParOf" srcId="{FA364AE6-3E56-2B4D-BAF9-3E3DC73715EE}" destId="{E43CD170-1E3B-004E-AA35-222D539903A9}" srcOrd="7" destOrd="0" presId="urn:microsoft.com/office/officeart/2005/8/layout/vProcess5"/>
    <dgm:cxn modelId="{8FB1ED73-5ABF-CA4B-A9F7-B48769681157}" type="presParOf" srcId="{FA364AE6-3E56-2B4D-BAF9-3E3DC73715EE}" destId="{F0FC4E9D-201E-9145-A6B8-CD3FF9177BF9}"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7F648B-8B38-754F-8C23-9980168B1AB2}"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GB"/>
        </a:p>
      </dgm:t>
    </dgm:pt>
    <dgm:pt modelId="{F33E5E9F-4AD4-2C46-B5EE-2C7187FF6354}">
      <dgm:prSet phldrT="[Text]"/>
      <dgm:spPr/>
      <dgm:t>
        <a:bodyPr/>
        <a:lstStyle/>
        <a:p>
          <a:r>
            <a:rPr lang="en-IN" b="0" i="0" u="none" dirty="0"/>
            <a:t>Request the Falcon9 Launch Wiki page from its URL using </a:t>
          </a:r>
          <a:r>
            <a:rPr lang="en-IN" b="0" i="0" u="none" dirty="0" err="1"/>
            <a:t>BeautifulSoup</a:t>
          </a:r>
          <a:endParaRPr lang="en-GB" b="0" dirty="0"/>
        </a:p>
      </dgm:t>
    </dgm:pt>
    <dgm:pt modelId="{ABA874EE-A166-3748-92D0-DF8087E18919}" type="parTrans" cxnId="{9D1B3D56-B9EB-4F47-B529-4BC5E407F63E}">
      <dgm:prSet/>
      <dgm:spPr/>
      <dgm:t>
        <a:bodyPr/>
        <a:lstStyle/>
        <a:p>
          <a:endParaRPr lang="en-GB"/>
        </a:p>
      </dgm:t>
    </dgm:pt>
    <dgm:pt modelId="{64B8EA25-ACBA-D941-B474-9B1A2C9914D2}" type="sibTrans" cxnId="{9D1B3D56-B9EB-4F47-B529-4BC5E407F63E}">
      <dgm:prSet/>
      <dgm:spPr/>
      <dgm:t>
        <a:bodyPr/>
        <a:lstStyle/>
        <a:p>
          <a:endParaRPr lang="en-GB"/>
        </a:p>
      </dgm:t>
    </dgm:pt>
    <dgm:pt modelId="{AC5E6CF5-0624-A649-8051-D9AF101C6B3B}">
      <dgm:prSet phldrT="[Text]"/>
      <dgm:spPr/>
      <dgm:t>
        <a:bodyPr/>
        <a:lstStyle/>
        <a:p>
          <a:r>
            <a:rPr lang="en-IN" b="0" i="0" u="none" dirty="0"/>
            <a:t>Extract all column/variable names from the HTML table header</a:t>
          </a:r>
          <a:endParaRPr lang="en-GB" b="0" dirty="0"/>
        </a:p>
      </dgm:t>
    </dgm:pt>
    <dgm:pt modelId="{DB184443-BC3C-EC4C-AC15-DAADD5BF201E}" type="parTrans" cxnId="{9F1D6942-12BD-F64C-AFFD-190CDFA23B6F}">
      <dgm:prSet/>
      <dgm:spPr/>
      <dgm:t>
        <a:bodyPr/>
        <a:lstStyle/>
        <a:p>
          <a:endParaRPr lang="en-GB"/>
        </a:p>
      </dgm:t>
    </dgm:pt>
    <dgm:pt modelId="{A962E8CC-E514-A543-9B88-EB82B1D4F315}" type="sibTrans" cxnId="{9F1D6942-12BD-F64C-AFFD-190CDFA23B6F}">
      <dgm:prSet/>
      <dgm:spPr/>
      <dgm:t>
        <a:bodyPr/>
        <a:lstStyle/>
        <a:p>
          <a:endParaRPr lang="en-GB"/>
        </a:p>
      </dgm:t>
    </dgm:pt>
    <dgm:pt modelId="{97BBBBE9-EA71-594B-966C-2A0AB2A2CFE2}">
      <dgm:prSet phldrT="[Text]"/>
      <dgm:spPr/>
      <dgm:t>
        <a:bodyPr/>
        <a:lstStyle/>
        <a:p>
          <a:r>
            <a:rPr lang="en-IN" b="0" i="0" u="none" dirty="0"/>
            <a:t>Create a data frame by parsing the launch HTML tables</a:t>
          </a:r>
          <a:endParaRPr lang="en-GB" b="0" dirty="0"/>
        </a:p>
      </dgm:t>
    </dgm:pt>
    <dgm:pt modelId="{153A7583-C888-7745-BA1D-553CD0660BA6}" type="parTrans" cxnId="{36668E25-10CA-E044-952B-4C2940D24BDE}">
      <dgm:prSet/>
      <dgm:spPr/>
      <dgm:t>
        <a:bodyPr/>
        <a:lstStyle/>
        <a:p>
          <a:endParaRPr lang="en-GB"/>
        </a:p>
      </dgm:t>
    </dgm:pt>
    <dgm:pt modelId="{26650632-0DFE-8449-9587-FAAB35CA675E}" type="sibTrans" cxnId="{36668E25-10CA-E044-952B-4C2940D24BDE}">
      <dgm:prSet/>
      <dgm:spPr/>
      <dgm:t>
        <a:bodyPr/>
        <a:lstStyle/>
        <a:p>
          <a:endParaRPr lang="en-GB"/>
        </a:p>
      </dgm:t>
    </dgm:pt>
    <dgm:pt modelId="{50E01E2B-4FD2-924F-A479-F0227001AAC3}">
      <dgm:prSet phldrT="[Text]"/>
      <dgm:spPr/>
      <dgm:t>
        <a:bodyPr/>
        <a:lstStyle/>
        <a:p>
          <a:r>
            <a:rPr lang="en-GB" dirty="0"/>
            <a:t>Export it as a CSV file</a:t>
          </a:r>
        </a:p>
      </dgm:t>
    </dgm:pt>
    <dgm:pt modelId="{7B332CC0-D153-5B48-B39A-EC115A9E1783}" type="parTrans" cxnId="{FB5ADE17-CCF6-0E42-AC16-DE6BD240A324}">
      <dgm:prSet/>
      <dgm:spPr/>
    </dgm:pt>
    <dgm:pt modelId="{41F4CE3F-63C6-7D4D-8895-60C16D3AE601}" type="sibTrans" cxnId="{FB5ADE17-CCF6-0E42-AC16-DE6BD240A324}">
      <dgm:prSet/>
      <dgm:spPr/>
    </dgm:pt>
    <dgm:pt modelId="{FA364AE6-3E56-2B4D-BAF9-3E3DC73715EE}" type="pres">
      <dgm:prSet presAssocID="{367F648B-8B38-754F-8C23-9980168B1AB2}" presName="outerComposite" presStyleCnt="0">
        <dgm:presLayoutVars>
          <dgm:chMax val="5"/>
          <dgm:dir/>
          <dgm:resizeHandles val="exact"/>
        </dgm:presLayoutVars>
      </dgm:prSet>
      <dgm:spPr/>
    </dgm:pt>
    <dgm:pt modelId="{C68016E0-92CE-F341-9008-DA317AB34BAD}" type="pres">
      <dgm:prSet presAssocID="{367F648B-8B38-754F-8C23-9980168B1AB2}" presName="dummyMaxCanvas" presStyleCnt="0">
        <dgm:presLayoutVars/>
      </dgm:prSet>
      <dgm:spPr/>
    </dgm:pt>
    <dgm:pt modelId="{E88B4356-49C0-F442-AF83-FB48D7AEB306}" type="pres">
      <dgm:prSet presAssocID="{367F648B-8B38-754F-8C23-9980168B1AB2}" presName="FourNodes_1" presStyleLbl="node1" presStyleIdx="0" presStyleCnt="4">
        <dgm:presLayoutVars>
          <dgm:bulletEnabled val="1"/>
        </dgm:presLayoutVars>
      </dgm:prSet>
      <dgm:spPr/>
    </dgm:pt>
    <dgm:pt modelId="{DE8ADA13-A7D3-9F4C-8DA0-65FE08619929}" type="pres">
      <dgm:prSet presAssocID="{367F648B-8B38-754F-8C23-9980168B1AB2}" presName="FourNodes_2" presStyleLbl="node1" presStyleIdx="1" presStyleCnt="4">
        <dgm:presLayoutVars>
          <dgm:bulletEnabled val="1"/>
        </dgm:presLayoutVars>
      </dgm:prSet>
      <dgm:spPr/>
    </dgm:pt>
    <dgm:pt modelId="{9827BBE4-E082-7246-9E49-7CD8C2472BE8}" type="pres">
      <dgm:prSet presAssocID="{367F648B-8B38-754F-8C23-9980168B1AB2}" presName="FourNodes_3" presStyleLbl="node1" presStyleIdx="2" presStyleCnt="4">
        <dgm:presLayoutVars>
          <dgm:bulletEnabled val="1"/>
        </dgm:presLayoutVars>
      </dgm:prSet>
      <dgm:spPr/>
    </dgm:pt>
    <dgm:pt modelId="{54804706-952E-3845-AA8D-123080B21347}" type="pres">
      <dgm:prSet presAssocID="{367F648B-8B38-754F-8C23-9980168B1AB2}" presName="FourNodes_4" presStyleLbl="node1" presStyleIdx="3" presStyleCnt="4">
        <dgm:presLayoutVars>
          <dgm:bulletEnabled val="1"/>
        </dgm:presLayoutVars>
      </dgm:prSet>
      <dgm:spPr/>
    </dgm:pt>
    <dgm:pt modelId="{4329A533-F1F6-9749-AC64-D11D7D502C0A}" type="pres">
      <dgm:prSet presAssocID="{367F648B-8B38-754F-8C23-9980168B1AB2}" presName="FourConn_1-2" presStyleLbl="fgAccFollowNode1" presStyleIdx="0" presStyleCnt="3">
        <dgm:presLayoutVars>
          <dgm:bulletEnabled val="1"/>
        </dgm:presLayoutVars>
      </dgm:prSet>
      <dgm:spPr/>
    </dgm:pt>
    <dgm:pt modelId="{35F6BDE8-5D2B-E44F-86E2-93C0C76A7BBD}" type="pres">
      <dgm:prSet presAssocID="{367F648B-8B38-754F-8C23-9980168B1AB2}" presName="FourConn_2-3" presStyleLbl="fgAccFollowNode1" presStyleIdx="1" presStyleCnt="3">
        <dgm:presLayoutVars>
          <dgm:bulletEnabled val="1"/>
        </dgm:presLayoutVars>
      </dgm:prSet>
      <dgm:spPr/>
    </dgm:pt>
    <dgm:pt modelId="{0B1C64F0-6C5E-9447-AA41-9931B0288016}" type="pres">
      <dgm:prSet presAssocID="{367F648B-8B38-754F-8C23-9980168B1AB2}" presName="FourConn_3-4" presStyleLbl="fgAccFollowNode1" presStyleIdx="2" presStyleCnt="3">
        <dgm:presLayoutVars>
          <dgm:bulletEnabled val="1"/>
        </dgm:presLayoutVars>
      </dgm:prSet>
      <dgm:spPr/>
    </dgm:pt>
    <dgm:pt modelId="{2BD6F777-5F6B-D14C-9B0D-9E38C27A40E1}" type="pres">
      <dgm:prSet presAssocID="{367F648B-8B38-754F-8C23-9980168B1AB2}" presName="FourNodes_1_text" presStyleLbl="node1" presStyleIdx="3" presStyleCnt="4">
        <dgm:presLayoutVars>
          <dgm:bulletEnabled val="1"/>
        </dgm:presLayoutVars>
      </dgm:prSet>
      <dgm:spPr/>
    </dgm:pt>
    <dgm:pt modelId="{484716B6-EC25-3F47-9BEA-7ECCA03D05C8}" type="pres">
      <dgm:prSet presAssocID="{367F648B-8B38-754F-8C23-9980168B1AB2}" presName="FourNodes_2_text" presStyleLbl="node1" presStyleIdx="3" presStyleCnt="4">
        <dgm:presLayoutVars>
          <dgm:bulletEnabled val="1"/>
        </dgm:presLayoutVars>
      </dgm:prSet>
      <dgm:spPr/>
    </dgm:pt>
    <dgm:pt modelId="{98A1AFF2-67B3-E64D-A7A5-B040385E006B}" type="pres">
      <dgm:prSet presAssocID="{367F648B-8B38-754F-8C23-9980168B1AB2}" presName="FourNodes_3_text" presStyleLbl="node1" presStyleIdx="3" presStyleCnt="4">
        <dgm:presLayoutVars>
          <dgm:bulletEnabled val="1"/>
        </dgm:presLayoutVars>
      </dgm:prSet>
      <dgm:spPr/>
    </dgm:pt>
    <dgm:pt modelId="{39D95CD7-B7CC-BF4B-AED3-44773BDA9FF2}" type="pres">
      <dgm:prSet presAssocID="{367F648B-8B38-754F-8C23-9980168B1AB2}" presName="FourNodes_4_text" presStyleLbl="node1" presStyleIdx="3" presStyleCnt="4">
        <dgm:presLayoutVars>
          <dgm:bulletEnabled val="1"/>
        </dgm:presLayoutVars>
      </dgm:prSet>
      <dgm:spPr/>
    </dgm:pt>
  </dgm:ptLst>
  <dgm:cxnLst>
    <dgm:cxn modelId="{1FDF6101-E9AB-8447-BF83-CE3D8E0C73C5}" type="presOf" srcId="{97BBBBE9-EA71-594B-966C-2A0AB2A2CFE2}" destId="{9827BBE4-E082-7246-9E49-7CD8C2472BE8}" srcOrd="0" destOrd="0" presId="urn:microsoft.com/office/officeart/2005/8/layout/vProcess5"/>
    <dgm:cxn modelId="{FB5ADE17-CCF6-0E42-AC16-DE6BD240A324}" srcId="{367F648B-8B38-754F-8C23-9980168B1AB2}" destId="{50E01E2B-4FD2-924F-A479-F0227001AAC3}" srcOrd="3" destOrd="0" parTransId="{7B332CC0-D153-5B48-B39A-EC115A9E1783}" sibTransId="{41F4CE3F-63C6-7D4D-8895-60C16D3AE601}"/>
    <dgm:cxn modelId="{A407FF24-C325-E64D-BE1B-FF1E0DEE2138}" type="presOf" srcId="{64B8EA25-ACBA-D941-B474-9B1A2C9914D2}" destId="{4329A533-F1F6-9749-AC64-D11D7D502C0A}" srcOrd="0" destOrd="0" presId="urn:microsoft.com/office/officeart/2005/8/layout/vProcess5"/>
    <dgm:cxn modelId="{36668E25-10CA-E044-952B-4C2940D24BDE}" srcId="{367F648B-8B38-754F-8C23-9980168B1AB2}" destId="{97BBBBE9-EA71-594B-966C-2A0AB2A2CFE2}" srcOrd="2" destOrd="0" parTransId="{153A7583-C888-7745-BA1D-553CD0660BA6}" sibTransId="{26650632-0DFE-8449-9587-FAAB35CA675E}"/>
    <dgm:cxn modelId="{43099131-E3A9-964F-AA5F-51114E0EAAB7}" type="presOf" srcId="{AC5E6CF5-0624-A649-8051-D9AF101C6B3B}" destId="{484716B6-EC25-3F47-9BEA-7ECCA03D05C8}" srcOrd="1" destOrd="0" presId="urn:microsoft.com/office/officeart/2005/8/layout/vProcess5"/>
    <dgm:cxn modelId="{F96F7432-BC42-164C-8001-D2A35FCF3A0B}" type="presOf" srcId="{AC5E6CF5-0624-A649-8051-D9AF101C6B3B}" destId="{DE8ADA13-A7D3-9F4C-8DA0-65FE08619929}" srcOrd="0" destOrd="0" presId="urn:microsoft.com/office/officeart/2005/8/layout/vProcess5"/>
    <dgm:cxn modelId="{B3615D3A-92DA-FE4E-92B3-12E7DFB5A889}" type="presOf" srcId="{A962E8CC-E514-A543-9B88-EB82B1D4F315}" destId="{35F6BDE8-5D2B-E44F-86E2-93C0C76A7BBD}" srcOrd="0" destOrd="0" presId="urn:microsoft.com/office/officeart/2005/8/layout/vProcess5"/>
    <dgm:cxn modelId="{9F1D6942-12BD-F64C-AFFD-190CDFA23B6F}" srcId="{367F648B-8B38-754F-8C23-9980168B1AB2}" destId="{AC5E6CF5-0624-A649-8051-D9AF101C6B3B}" srcOrd="1" destOrd="0" parTransId="{DB184443-BC3C-EC4C-AC15-DAADD5BF201E}" sibTransId="{A962E8CC-E514-A543-9B88-EB82B1D4F315}"/>
    <dgm:cxn modelId="{9D1B3D56-B9EB-4F47-B529-4BC5E407F63E}" srcId="{367F648B-8B38-754F-8C23-9980168B1AB2}" destId="{F33E5E9F-4AD4-2C46-B5EE-2C7187FF6354}" srcOrd="0" destOrd="0" parTransId="{ABA874EE-A166-3748-92D0-DF8087E18919}" sibTransId="{64B8EA25-ACBA-D941-B474-9B1A2C9914D2}"/>
    <dgm:cxn modelId="{4C872563-2582-8047-969C-D209544CDDF4}" type="presOf" srcId="{50E01E2B-4FD2-924F-A479-F0227001AAC3}" destId="{39D95CD7-B7CC-BF4B-AED3-44773BDA9FF2}" srcOrd="1" destOrd="0" presId="urn:microsoft.com/office/officeart/2005/8/layout/vProcess5"/>
    <dgm:cxn modelId="{1781F367-36E8-9F4B-AAA0-2BF6F7DC67F2}" type="presOf" srcId="{50E01E2B-4FD2-924F-A479-F0227001AAC3}" destId="{54804706-952E-3845-AA8D-123080B21347}" srcOrd="0" destOrd="0" presId="urn:microsoft.com/office/officeart/2005/8/layout/vProcess5"/>
    <dgm:cxn modelId="{8C7DC59A-8702-D046-9508-7482C1CBBB08}" type="presOf" srcId="{26650632-0DFE-8449-9587-FAAB35CA675E}" destId="{0B1C64F0-6C5E-9447-AA41-9931B0288016}" srcOrd="0" destOrd="0" presId="urn:microsoft.com/office/officeart/2005/8/layout/vProcess5"/>
    <dgm:cxn modelId="{B9BEB8B6-EB77-C044-B851-71AECFFF6DC0}" type="presOf" srcId="{367F648B-8B38-754F-8C23-9980168B1AB2}" destId="{FA364AE6-3E56-2B4D-BAF9-3E3DC73715EE}" srcOrd="0" destOrd="0" presId="urn:microsoft.com/office/officeart/2005/8/layout/vProcess5"/>
    <dgm:cxn modelId="{10BEC8BC-52C8-C74E-94DF-664989D2D0BB}" type="presOf" srcId="{F33E5E9F-4AD4-2C46-B5EE-2C7187FF6354}" destId="{E88B4356-49C0-F442-AF83-FB48D7AEB306}" srcOrd="0" destOrd="0" presId="urn:microsoft.com/office/officeart/2005/8/layout/vProcess5"/>
    <dgm:cxn modelId="{39C2ACDA-5D9E-7D41-B792-D84B1605B02F}" type="presOf" srcId="{97BBBBE9-EA71-594B-966C-2A0AB2A2CFE2}" destId="{98A1AFF2-67B3-E64D-A7A5-B040385E006B}" srcOrd="1" destOrd="0" presId="urn:microsoft.com/office/officeart/2005/8/layout/vProcess5"/>
    <dgm:cxn modelId="{FA425FEB-3516-3C46-9E66-6284CCEB61CF}" type="presOf" srcId="{F33E5E9F-4AD4-2C46-B5EE-2C7187FF6354}" destId="{2BD6F777-5F6B-D14C-9B0D-9E38C27A40E1}" srcOrd="1" destOrd="0" presId="urn:microsoft.com/office/officeart/2005/8/layout/vProcess5"/>
    <dgm:cxn modelId="{BDCD37DE-3066-F149-891A-F6EA1CA3CDC1}" type="presParOf" srcId="{FA364AE6-3E56-2B4D-BAF9-3E3DC73715EE}" destId="{C68016E0-92CE-F341-9008-DA317AB34BAD}" srcOrd="0" destOrd="0" presId="urn:microsoft.com/office/officeart/2005/8/layout/vProcess5"/>
    <dgm:cxn modelId="{15E2B6C7-3B2C-5E44-8B8C-C0A237EB9BA8}" type="presParOf" srcId="{FA364AE6-3E56-2B4D-BAF9-3E3DC73715EE}" destId="{E88B4356-49C0-F442-AF83-FB48D7AEB306}" srcOrd="1" destOrd="0" presId="urn:microsoft.com/office/officeart/2005/8/layout/vProcess5"/>
    <dgm:cxn modelId="{E0FA0B20-6E95-BF4E-A246-16E935C74198}" type="presParOf" srcId="{FA364AE6-3E56-2B4D-BAF9-3E3DC73715EE}" destId="{DE8ADA13-A7D3-9F4C-8DA0-65FE08619929}" srcOrd="2" destOrd="0" presId="urn:microsoft.com/office/officeart/2005/8/layout/vProcess5"/>
    <dgm:cxn modelId="{C9C1BB6A-38C7-994E-A2AD-1141D0F159AF}" type="presParOf" srcId="{FA364AE6-3E56-2B4D-BAF9-3E3DC73715EE}" destId="{9827BBE4-E082-7246-9E49-7CD8C2472BE8}" srcOrd="3" destOrd="0" presId="urn:microsoft.com/office/officeart/2005/8/layout/vProcess5"/>
    <dgm:cxn modelId="{7127AA18-ED1E-A141-891E-845FF3D371A8}" type="presParOf" srcId="{FA364AE6-3E56-2B4D-BAF9-3E3DC73715EE}" destId="{54804706-952E-3845-AA8D-123080B21347}" srcOrd="4" destOrd="0" presId="urn:microsoft.com/office/officeart/2005/8/layout/vProcess5"/>
    <dgm:cxn modelId="{41BE0D83-0A0D-EC4F-8A04-8AFFB65FE6AA}" type="presParOf" srcId="{FA364AE6-3E56-2B4D-BAF9-3E3DC73715EE}" destId="{4329A533-F1F6-9749-AC64-D11D7D502C0A}" srcOrd="5" destOrd="0" presId="urn:microsoft.com/office/officeart/2005/8/layout/vProcess5"/>
    <dgm:cxn modelId="{276D8D2F-D37C-B149-A8CC-7FFF8446AE56}" type="presParOf" srcId="{FA364AE6-3E56-2B4D-BAF9-3E3DC73715EE}" destId="{35F6BDE8-5D2B-E44F-86E2-93C0C76A7BBD}" srcOrd="6" destOrd="0" presId="urn:microsoft.com/office/officeart/2005/8/layout/vProcess5"/>
    <dgm:cxn modelId="{B12BC18D-3CC1-7F43-8D28-939F6A0B5081}" type="presParOf" srcId="{FA364AE6-3E56-2B4D-BAF9-3E3DC73715EE}" destId="{0B1C64F0-6C5E-9447-AA41-9931B0288016}" srcOrd="7" destOrd="0" presId="urn:microsoft.com/office/officeart/2005/8/layout/vProcess5"/>
    <dgm:cxn modelId="{CC0EEFF7-A63A-014C-A935-67FA54E3CF53}" type="presParOf" srcId="{FA364AE6-3E56-2B4D-BAF9-3E3DC73715EE}" destId="{2BD6F777-5F6B-D14C-9B0D-9E38C27A40E1}" srcOrd="8" destOrd="0" presId="urn:microsoft.com/office/officeart/2005/8/layout/vProcess5"/>
    <dgm:cxn modelId="{CDA4E218-B02D-2646-BA90-F0D95EEC6B3A}" type="presParOf" srcId="{FA364AE6-3E56-2B4D-BAF9-3E3DC73715EE}" destId="{484716B6-EC25-3F47-9BEA-7ECCA03D05C8}" srcOrd="9" destOrd="0" presId="urn:microsoft.com/office/officeart/2005/8/layout/vProcess5"/>
    <dgm:cxn modelId="{36FC99A6-A5F0-F942-82F7-D8EE981EE7A9}" type="presParOf" srcId="{FA364AE6-3E56-2B4D-BAF9-3E3DC73715EE}" destId="{98A1AFF2-67B3-E64D-A7A5-B040385E006B}" srcOrd="10" destOrd="0" presId="urn:microsoft.com/office/officeart/2005/8/layout/vProcess5"/>
    <dgm:cxn modelId="{BDDD0D0A-7140-3C46-9198-D843479A15B9}" type="presParOf" srcId="{FA364AE6-3E56-2B4D-BAF9-3E3DC73715EE}" destId="{39D95CD7-B7CC-BF4B-AED3-44773BDA9FF2}"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C3E23F-188F-A04F-A72A-486E849F7299}" type="doc">
      <dgm:prSet loTypeId="urn:microsoft.com/office/officeart/2005/8/layout/process1" loCatId="" qsTypeId="urn:microsoft.com/office/officeart/2005/8/quickstyle/simple1" qsCatId="simple" csTypeId="urn:microsoft.com/office/officeart/2005/8/colors/accent1_2" csCatId="accent1" phldr="1"/>
      <dgm:spPr/>
    </dgm:pt>
    <dgm:pt modelId="{61C891BC-F3EA-BA45-8B3A-D4F15E97A4D6}">
      <dgm:prSet phldrT="[Text]"/>
      <dgm:spPr/>
      <dgm:t>
        <a:bodyPr/>
        <a:lstStyle/>
        <a:p>
          <a:r>
            <a:rPr lang="en-IN" b="0" i="0" u="none" dirty="0"/>
            <a:t>Calculate the number of launches on each site</a:t>
          </a:r>
          <a:endParaRPr lang="en-GB" b="0" dirty="0"/>
        </a:p>
      </dgm:t>
    </dgm:pt>
    <dgm:pt modelId="{E3C8F345-A1D4-3741-8C80-A0AED08538C4}" type="parTrans" cxnId="{4A68BB16-8634-7542-9019-F81CCBECFEB4}">
      <dgm:prSet/>
      <dgm:spPr/>
      <dgm:t>
        <a:bodyPr/>
        <a:lstStyle/>
        <a:p>
          <a:endParaRPr lang="en-GB"/>
        </a:p>
      </dgm:t>
    </dgm:pt>
    <dgm:pt modelId="{C3E10B1E-22EA-EF45-BB14-7969DF828404}" type="sibTrans" cxnId="{4A68BB16-8634-7542-9019-F81CCBECFEB4}">
      <dgm:prSet/>
      <dgm:spPr/>
      <dgm:t>
        <a:bodyPr/>
        <a:lstStyle/>
        <a:p>
          <a:endParaRPr lang="en-GB"/>
        </a:p>
      </dgm:t>
    </dgm:pt>
    <dgm:pt modelId="{85DCCB6E-03A6-3745-856A-4661141DACAF}">
      <dgm:prSet phldrT="[Text]"/>
      <dgm:spPr/>
      <dgm:t>
        <a:bodyPr/>
        <a:lstStyle/>
        <a:p>
          <a:r>
            <a:rPr lang="en-IN" b="0" i="0" u="none" dirty="0"/>
            <a:t>Calculate the number and occurrence of each orbit</a:t>
          </a:r>
          <a:endParaRPr lang="en-GB" b="0" dirty="0"/>
        </a:p>
      </dgm:t>
    </dgm:pt>
    <dgm:pt modelId="{01020C03-D0E8-BB4F-B987-D9AA04B56913}" type="parTrans" cxnId="{5BD5B193-0056-8045-AC87-0C6BD5BBEA1E}">
      <dgm:prSet/>
      <dgm:spPr/>
      <dgm:t>
        <a:bodyPr/>
        <a:lstStyle/>
        <a:p>
          <a:endParaRPr lang="en-GB"/>
        </a:p>
      </dgm:t>
    </dgm:pt>
    <dgm:pt modelId="{40165869-2EC1-014A-87E3-1FE188CAAB31}" type="sibTrans" cxnId="{5BD5B193-0056-8045-AC87-0C6BD5BBEA1E}">
      <dgm:prSet/>
      <dgm:spPr/>
      <dgm:t>
        <a:bodyPr/>
        <a:lstStyle/>
        <a:p>
          <a:endParaRPr lang="en-GB"/>
        </a:p>
      </dgm:t>
    </dgm:pt>
    <dgm:pt modelId="{C248D97E-C504-744C-9617-44684C56FF73}">
      <dgm:prSet phldrT="[Text]"/>
      <dgm:spPr/>
      <dgm:t>
        <a:bodyPr/>
        <a:lstStyle/>
        <a:p>
          <a:r>
            <a:rPr lang="en-IN" b="0" i="0" u="none" dirty="0"/>
            <a:t>Calculate the number and occurrence of mission outcome per orbit type</a:t>
          </a:r>
          <a:endParaRPr lang="en-GB" b="0" dirty="0"/>
        </a:p>
      </dgm:t>
    </dgm:pt>
    <dgm:pt modelId="{39829B16-7208-644A-85C8-56B9E0479033}" type="parTrans" cxnId="{08DB3600-7239-9043-AA32-452003F67982}">
      <dgm:prSet/>
      <dgm:spPr/>
      <dgm:t>
        <a:bodyPr/>
        <a:lstStyle/>
        <a:p>
          <a:endParaRPr lang="en-GB"/>
        </a:p>
      </dgm:t>
    </dgm:pt>
    <dgm:pt modelId="{9565D6BA-A38F-B246-AE53-A0A53DEC79E2}" type="sibTrans" cxnId="{08DB3600-7239-9043-AA32-452003F67982}">
      <dgm:prSet/>
      <dgm:spPr/>
      <dgm:t>
        <a:bodyPr/>
        <a:lstStyle/>
        <a:p>
          <a:endParaRPr lang="en-GB"/>
        </a:p>
      </dgm:t>
    </dgm:pt>
    <dgm:pt modelId="{0FD02D3B-0B72-2441-A578-D0E9CE2620B6}">
      <dgm:prSet phldrT="[Text]"/>
      <dgm:spPr/>
      <dgm:t>
        <a:bodyPr/>
        <a:lstStyle/>
        <a:p>
          <a:r>
            <a:rPr lang="en-IN" b="0" i="0" u="none" dirty="0"/>
            <a:t>Create a landing outcome label from Outcome column</a:t>
          </a:r>
          <a:endParaRPr lang="en-GB" b="0" dirty="0"/>
        </a:p>
      </dgm:t>
    </dgm:pt>
    <dgm:pt modelId="{B68C9B1C-C0CC-BE49-BA4B-AB68DA177970}" type="parTrans" cxnId="{7A25D2F2-7250-7A4F-89E7-069776993FF5}">
      <dgm:prSet/>
      <dgm:spPr/>
      <dgm:t>
        <a:bodyPr/>
        <a:lstStyle/>
        <a:p>
          <a:endParaRPr lang="en-GB"/>
        </a:p>
      </dgm:t>
    </dgm:pt>
    <dgm:pt modelId="{19227771-BF2D-B247-B758-29489F8A283C}" type="sibTrans" cxnId="{7A25D2F2-7250-7A4F-89E7-069776993FF5}">
      <dgm:prSet/>
      <dgm:spPr/>
      <dgm:t>
        <a:bodyPr/>
        <a:lstStyle/>
        <a:p>
          <a:endParaRPr lang="en-GB"/>
        </a:p>
      </dgm:t>
    </dgm:pt>
    <dgm:pt modelId="{C3DA3770-D046-AC47-9D9D-4E2015600329}">
      <dgm:prSet phldrT="[Text]"/>
      <dgm:spPr/>
      <dgm:t>
        <a:bodyPr/>
        <a:lstStyle/>
        <a:p>
          <a:r>
            <a:rPr lang="en-GB" b="0" dirty="0"/>
            <a:t>Export data as CSV</a:t>
          </a:r>
        </a:p>
      </dgm:t>
    </dgm:pt>
    <dgm:pt modelId="{48581104-0ED3-DA4C-B67F-7C66B6D02758}" type="parTrans" cxnId="{07316A85-5878-EB43-A01E-6230A96379D5}">
      <dgm:prSet/>
      <dgm:spPr/>
      <dgm:t>
        <a:bodyPr/>
        <a:lstStyle/>
        <a:p>
          <a:endParaRPr lang="en-GB"/>
        </a:p>
      </dgm:t>
    </dgm:pt>
    <dgm:pt modelId="{09C84615-1E4F-3343-AA46-B4DACE2D69FA}" type="sibTrans" cxnId="{07316A85-5878-EB43-A01E-6230A96379D5}">
      <dgm:prSet/>
      <dgm:spPr/>
      <dgm:t>
        <a:bodyPr/>
        <a:lstStyle/>
        <a:p>
          <a:endParaRPr lang="en-GB"/>
        </a:p>
      </dgm:t>
    </dgm:pt>
    <dgm:pt modelId="{ABC1A1A9-8B76-0544-9A79-3EF3AEBC5B8A}" type="pres">
      <dgm:prSet presAssocID="{29C3E23F-188F-A04F-A72A-486E849F7299}" presName="Name0" presStyleCnt="0">
        <dgm:presLayoutVars>
          <dgm:dir/>
          <dgm:resizeHandles val="exact"/>
        </dgm:presLayoutVars>
      </dgm:prSet>
      <dgm:spPr/>
    </dgm:pt>
    <dgm:pt modelId="{E7E4C75E-CD9C-4543-A2AF-3427ADA5204A}" type="pres">
      <dgm:prSet presAssocID="{61C891BC-F3EA-BA45-8B3A-D4F15E97A4D6}" presName="node" presStyleLbl="node1" presStyleIdx="0" presStyleCnt="5">
        <dgm:presLayoutVars>
          <dgm:bulletEnabled val="1"/>
        </dgm:presLayoutVars>
      </dgm:prSet>
      <dgm:spPr/>
    </dgm:pt>
    <dgm:pt modelId="{018BFDB2-7261-BF41-B5AF-1EE427FB2C72}" type="pres">
      <dgm:prSet presAssocID="{C3E10B1E-22EA-EF45-BB14-7969DF828404}" presName="sibTrans" presStyleLbl="sibTrans2D1" presStyleIdx="0" presStyleCnt="4"/>
      <dgm:spPr/>
    </dgm:pt>
    <dgm:pt modelId="{E5B5D90E-92BD-6545-A00D-48B9F8A4C299}" type="pres">
      <dgm:prSet presAssocID="{C3E10B1E-22EA-EF45-BB14-7969DF828404}" presName="connectorText" presStyleLbl="sibTrans2D1" presStyleIdx="0" presStyleCnt="4"/>
      <dgm:spPr/>
    </dgm:pt>
    <dgm:pt modelId="{B605FA9D-56EF-8A42-A0BD-E72465B7A66E}" type="pres">
      <dgm:prSet presAssocID="{85DCCB6E-03A6-3745-856A-4661141DACAF}" presName="node" presStyleLbl="node1" presStyleIdx="1" presStyleCnt="5">
        <dgm:presLayoutVars>
          <dgm:bulletEnabled val="1"/>
        </dgm:presLayoutVars>
      </dgm:prSet>
      <dgm:spPr/>
    </dgm:pt>
    <dgm:pt modelId="{E8A02B78-51B3-CE4C-A7D0-A52D4BC92ABD}" type="pres">
      <dgm:prSet presAssocID="{40165869-2EC1-014A-87E3-1FE188CAAB31}" presName="sibTrans" presStyleLbl="sibTrans2D1" presStyleIdx="1" presStyleCnt="4"/>
      <dgm:spPr/>
    </dgm:pt>
    <dgm:pt modelId="{6FA21548-526B-7449-9F98-F8BDE15BBEFD}" type="pres">
      <dgm:prSet presAssocID="{40165869-2EC1-014A-87E3-1FE188CAAB31}" presName="connectorText" presStyleLbl="sibTrans2D1" presStyleIdx="1" presStyleCnt="4"/>
      <dgm:spPr/>
    </dgm:pt>
    <dgm:pt modelId="{BBA7A1E6-9027-504D-B509-5C4ACA44110C}" type="pres">
      <dgm:prSet presAssocID="{C248D97E-C504-744C-9617-44684C56FF73}" presName="node" presStyleLbl="node1" presStyleIdx="2" presStyleCnt="5">
        <dgm:presLayoutVars>
          <dgm:bulletEnabled val="1"/>
        </dgm:presLayoutVars>
      </dgm:prSet>
      <dgm:spPr/>
    </dgm:pt>
    <dgm:pt modelId="{808DF75F-2126-B244-9176-1D6E0D38B6D1}" type="pres">
      <dgm:prSet presAssocID="{9565D6BA-A38F-B246-AE53-A0A53DEC79E2}" presName="sibTrans" presStyleLbl="sibTrans2D1" presStyleIdx="2" presStyleCnt="4"/>
      <dgm:spPr/>
    </dgm:pt>
    <dgm:pt modelId="{1568981E-EF66-3D4C-A77D-A9B2C51B0900}" type="pres">
      <dgm:prSet presAssocID="{9565D6BA-A38F-B246-AE53-A0A53DEC79E2}" presName="connectorText" presStyleLbl="sibTrans2D1" presStyleIdx="2" presStyleCnt="4"/>
      <dgm:spPr/>
    </dgm:pt>
    <dgm:pt modelId="{33F8DDC1-6AFF-2341-9F1A-604921339AC6}" type="pres">
      <dgm:prSet presAssocID="{0FD02D3B-0B72-2441-A578-D0E9CE2620B6}" presName="node" presStyleLbl="node1" presStyleIdx="3" presStyleCnt="5">
        <dgm:presLayoutVars>
          <dgm:bulletEnabled val="1"/>
        </dgm:presLayoutVars>
      </dgm:prSet>
      <dgm:spPr/>
    </dgm:pt>
    <dgm:pt modelId="{EAF13D4F-C146-9246-AF58-7733020E7820}" type="pres">
      <dgm:prSet presAssocID="{19227771-BF2D-B247-B758-29489F8A283C}" presName="sibTrans" presStyleLbl="sibTrans2D1" presStyleIdx="3" presStyleCnt="4"/>
      <dgm:spPr/>
    </dgm:pt>
    <dgm:pt modelId="{11D6102F-F734-6F4F-A32C-5385145DDE24}" type="pres">
      <dgm:prSet presAssocID="{19227771-BF2D-B247-B758-29489F8A283C}" presName="connectorText" presStyleLbl="sibTrans2D1" presStyleIdx="3" presStyleCnt="4"/>
      <dgm:spPr/>
    </dgm:pt>
    <dgm:pt modelId="{08F4736E-14BC-6943-B752-510F13B8A2CA}" type="pres">
      <dgm:prSet presAssocID="{C3DA3770-D046-AC47-9D9D-4E2015600329}" presName="node" presStyleLbl="node1" presStyleIdx="4" presStyleCnt="5">
        <dgm:presLayoutVars>
          <dgm:bulletEnabled val="1"/>
        </dgm:presLayoutVars>
      </dgm:prSet>
      <dgm:spPr/>
    </dgm:pt>
  </dgm:ptLst>
  <dgm:cxnLst>
    <dgm:cxn modelId="{08DB3600-7239-9043-AA32-452003F67982}" srcId="{29C3E23F-188F-A04F-A72A-486E849F7299}" destId="{C248D97E-C504-744C-9617-44684C56FF73}" srcOrd="2" destOrd="0" parTransId="{39829B16-7208-644A-85C8-56B9E0479033}" sibTransId="{9565D6BA-A38F-B246-AE53-A0A53DEC79E2}"/>
    <dgm:cxn modelId="{BDE6750E-D725-E444-A9E1-B90207C12621}" type="presOf" srcId="{C248D97E-C504-744C-9617-44684C56FF73}" destId="{BBA7A1E6-9027-504D-B509-5C4ACA44110C}" srcOrd="0" destOrd="0" presId="urn:microsoft.com/office/officeart/2005/8/layout/process1"/>
    <dgm:cxn modelId="{7090FE11-5695-9A46-8CC6-DA2B6FFFAFA5}" type="presOf" srcId="{19227771-BF2D-B247-B758-29489F8A283C}" destId="{11D6102F-F734-6F4F-A32C-5385145DDE24}" srcOrd="1" destOrd="0" presId="urn:microsoft.com/office/officeart/2005/8/layout/process1"/>
    <dgm:cxn modelId="{4A68BB16-8634-7542-9019-F81CCBECFEB4}" srcId="{29C3E23F-188F-A04F-A72A-486E849F7299}" destId="{61C891BC-F3EA-BA45-8B3A-D4F15E97A4D6}" srcOrd="0" destOrd="0" parTransId="{E3C8F345-A1D4-3741-8C80-A0AED08538C4}" sibTransId="{C3E10B1E-22EA-EF45-BB14-7969DF828404}"/>
    <dgm:cxn modelId="{6549FC26-BCF2-0648-A72F-0B3FB53EB629}" type="presOf" srcId="{C3E10B1E-22EA-EF45-BB14-7969DF828404}" destId="{E5B5D90E-92BD-6545-A00D-48B9F8A4C299}" srcOrd="1" destOrd="0" presId="urn:microsoft.com/office/officeart/2005/8/layout/process1"/>
    <dgm:cxn modelId="{F564F02B-E9A1-7A4D-808C-D349474F0BCC}" type="presOf" srcId="{19227771-BF2D-B247-B758-29489F8A283C}" destId="{EAF13D4F-C146-9246-AF58-7733020E7820}" srcOrd="0" destOrd="0" presId="urn:microsoft.com/office/officeart/2005/8/layout/process1"/>
    <dgm:cxn modelId="{B65FBA32-A579-D542-92F1-48C10226774A}" type="presOf" srcId="{C3E10B1E-22EA-EF45-BB14-7969DF828404}" destId="{018BFDB2-7261-BF41-B5AF-1EE427FB2C72}" srcOrd="0" destOrd="0" presId="urn:microsoft.com/office/officeart/2005/8/layout/process1"/>
    <dgm:cxn modelId="{8E7F6E46-0895-A943-AA1A-F77ED02FA164}" type="presOf" srcId="{0FD02D3B-0B72-2441-A578-D0E9CE2620B6}" destId="{33F8DDC1-6AFF-2341-9F1A-604921339AC6}" srcOrd="0" destOrd="0" presId="urn:microsoft.com/office/officeart/2005/8/layout/process1"/>
    <dgm:cxn modelId="{9A752C79-8F8A-E046-AB94-4BA59875C3CF}" type="presOf" srcId="{29C3E23F-188F-A04F-A72A-486E849F7299}" destId="{ABC1A1A9-8B76-0544-9A79-3EF3AEBC5B8A}" srcOrd="0" destOrd="0" presId="urn:microsoft.com/office/officeart/2005/8/layout/process1"/>
    <dgm:cxn modelId="{802A7982-89A0-3E46-801F-423E1E68E39E}" type="presOf" srcId="{85DCCB6E-03A6-3745-856A-4661141DACAF}" destId="{B605FA9D-56EF-8A42-A0BD-E72465B7A66E}" srcOrd="0" destOrd="0" presId="urn:microsoft.com/office/officeart/2005/8/layout/process1"/>
    <dgm:cxn modelId="{57C68D83-8A3E-9D4A-AB4D-F104FCB60C40}" type="presOf" srcId="{40165869-2EC1-014A-87E3-1FE188CAAB31}" destId="{6FA21548-526B-7449-9F98-F8BDE15BBEFD}" srcOrd="1" destOrd="0" presId="urn:microsoft.com/office/officeart/2005/8/layout/process1"/>
    <dgm:cxn modelId="{07316A85-5878-EB43-A01E-6230A96379D5}" srcId="{29C3E23F-188F-A04F-A72A-486E849F7299}" destId="{C3DA3770-D046-AC47-9D9D-4E2015600329}" srcOrd="4" destOrd="0" parTransId="{48581104-0ED3-DA4C-B67F-7C66B6D02758}" sibTransId="{09C84615-1E4F-3343-AA46-B4DACE2D69FA}"/>
    <dgm:cxn modelId="{5BD5B193-0056-8045-AC87-0C6BD5BBEA1E}" srcId="{29C3E23F-188F-A04F-A72A-486E849F7299}" destId="{85DCCB6E-03A6-3745-856A-4661141DACAF}" srcOrd="1" destOrd="0" parTransId="{01020C03-D0E8-BB4F-B987-D9AA04B56913}" sibTransId="{40165869-2EC1-014A-87E3-1FE188CAAB31}"/>
    <dgm:cxn modelId="{9B58B796-EF21-894B-B695-06E84B12AF5B}" type="presOf" srcId="{C3DA3770-D046-AC47-9D9D-4E2015600329}" destId="{08F4736E-14BC-6943-B752-510F13B8A2CA}" srcOrd="0" destOrd="0" presId="urn:microsoft.com/office/officeart/2005/8/layout/process1"/>
    <dgm:cxn modelId="{5B59849A-0934-FB4D-8FB5-7CF5EB6D9EE1}" type="presOf" srcId="{9565D6BA-A38F-B246-AE53-A0A53DEC79E2}" destId="{1568981E-EF66-3D4C-A77D-A9B2C51B0900}" srcOrd="1" destOrd="0" presId="urn:microsoft.com/office/officeart/2005/8/layout/process1"/>
    <dgm:cxn modelId="{EA73B3B5-8EC9-364F-8B3B-C6442E78762A}" type="presOf" srcId="{61C891BC-F3EA-BA45-8B3A-D4F15E97A4D6}" destId="{E7E4C75E-CD9C-4543-A2AF-3427ADA5204A}" srcOrd="0" destOrd="0" presId="urn:microsoft.com/office/officeart/2005/8/layout/process1"/>
    <dgm:cxn modelId="{B19828BA-E898-044C-BCD7-0EEB88D3D20D}" type="presOf" srcId="{9565D6BA-A38F-B246-AE53-A0A53DEC79E2}" destId="{808DF75F-2126-B244-9176-1D6E0D38B6D1}" srcOrd="0" destOrd="0" presId="urn:microsoft.com/office/officeart/2005/8/layout/process1"/>
    <dgm:cxn modelId="{12AE75E6-C883-764C-BD2C-1365C07EBC77}" type="presOf" srcId="{40165869-2EC1-014A-87E3-1FE188CAAB31}" destId="{E8A02B78-51B3-CE4C-A7D0-A52D4BC92ABD}" srcOrd="0" destOrd="0" presId="urn:microsoft.com/office/officeart/2005/8/layout/process1"/>
    <dgm:cxn modelId="{7A25D2F2-7250-7A4F-89E7-069776993FF5}" srcId="{29C3E23F-188F-A04F-A72A-486E849F7299}" destId="{0FD02D3B-0B72-2441-A578-D0E9CE2620B6}" srcOrd="3" destOrd="0" parTransId="{B68C9B1C-C0CC-BE49-BA4B-AB68DA177970}" sibTransId="{19227771-BF2D-B247-B758-29489F8A283C}"/>
    <dgm:cxn modelId="{94BD5AFB-2FBC-C543-A1DA-240E06F264E8}" type="presParOf" srcId="{ABC1A1A9-8B76-0544-9A79-3EF3AEBC5B8A}" destId="{E7E4C75E-CD9C-4543-A2AF-3427ADA5204A}" srcOrd="0" destOrd="0" presId="urn:microsoft.com/office/officeart/2005/8/layout/process1"/>
    <dgm:cxn modelId="{E945DF77-CE9C-E841-9E1D-13C2FAA69D6E}" type="presParOf" srcId="{ABC1A1A9-8B76-0544-9A79-3EF3AEBC5B8A}" destId="{018BFDB2-7261-BF41-B5AF-1EE427FB2C72}" srcOrd="1" destOrd="0" presId="urn:microsoft.com/office/officeart/2005/8/layout/process1"/>
    <dgm:cxn modelId="{1129F797-1093-A341-8669-0EC44005465F}" type="presParOf" srcId="{018BFDB2-7261-BF41-B5AF-1EE427FB2C72}" destId="{E5B5D90E-92BD-6545-A00D-48B9F8A4C299}" srcOrd="0" destOrd="0" presId="urn:microsoft.com/office/officeart/2005/8/layout/process1"/>
    <dgm:cxn modelId="{3B586513-71D9-2146-9F17-288EC37E1DA5}" type="presParOf" srcId="{ABC1A1A9-8B76-0544-9A79-3EF3AEBC5B8A}" destId="{B605FA9D-56EF-8A42-A0BD-E72465B7A66E}" srcOrd="2" destOrd="0" presId="urn:microsoft.com/office/officeart/2005/8/layout/process1"/>
    <dgm:cxn modelId="{E64363D5-CBC2-2D4B-B7A8-6AAD8104FE63}" type="presParOf" srcId="{ABC1A1A9-8B76-0544-9A79-3EF3AEBC5B8A}" destId="{E8A02B78-51B3-CE4C-A7D0-A52D4BC92ABD}" srcOrd="3" destOrd="0" presId="urn:microsoft.com/office/officeart/2005/8/layout/process1"/>
    <dgm:cxn modelId="{6844AF4B-3961-BA4D-8694-02B5FAA5C67C}" type="presParOf" srcId="{E8A02B78-51B3-CE4C-A7D0-A52D4BC92ABD}" destId="{6FA21548-526B-7449-9F98-F8BDE15BBEFD}" srcOrd="0" destOrd="0" presId="urn:microsoft.com/office/officeart/2005/8/layout/process1"/>
    <dgm:cxn modelId="{DAD19E13-0AA5-574F-82C0-B7D34C3FC3FC}" type="presParOf" srcId="{ABC1A1A9-8B76-0544-9A79-3EF3AEBC5B8A}" destId="{BBA7A1E6-9027-504D-B509-5C4ACA44110C}" srcOrd="4" destOrd="0" presId="urn:microsoft.com/office/officeart/2005/8/layout/process1"/>
    <dgm:cxn modelId="{7C15D38A-2B51-2045-9321-B2CB263B66B6}" type="presParOf" srcId="{ABC1A1A9-8B76-0544-9A79-3EF3AEBC5B8A}" destId="{808DF75F-2126-B244-9176-1D6E0D38B6D1}" srcOrd="5" destOrd="0" presId="urn:microsoft.com/office/officeart/2005/8/layout/process1"/>
    <dgm:cxn modelId="{C686D28E-F8C7-2D4C-B0B8-5B385CBED8BD}" type="presParOf" srcId="{808DF75F-2126-B244-9176-1D6E0D38B6D1}" destId="{1568981E-EF66-3D4C-A77D-A9B2C51B0900}" srcOrd="0" destOrd="0" presId="urn:microsoft.com/office/officeart/2005/8/layout/process1"/>
    <dgm:cxn modelId="{8001A821-A757-8142-9304-07D8F49B0AFC}" type="presParOf" srcId="{ABC1A1A9-8B76-0544-9A79-3EF3AEBC5B8A}" destId="{33F8DDC1-6AFF-2341-9F1A-604921339AC6}" srcOrd="6" destOrd="0" presId="urn:microsoft.com/office/officeart/2005/8/layout/process1"/>
    <dgm:cxn modelId="{4ED80338-A2C2-A042-93EF-B98C654C8038}" type="presParOf" srcId="{ABC1A1A9-8B76-0544-9A79-3EF3AEBC5B8A}" destId="{EAF13D4F-C146-9246-AF58-7733020E7820}" srcOrd="7" destOrd="0" presId="urn:microsoft.com/office/officeart/2005/8/layout/process1"/>
    <dgm:cxn modelId="{E9E43989-8D2B-BC41-AA78-A3F408083587}" type="presParOf" srcId="{EAF13D4F-C146-9246-AF58-7733020E7820}" destId="{11D6102F-F734-6F4F-A32C-5385145DDE24}" srcOrd="0" destOrd="0" presId="urn:microsoft.com/office/officeart/2005/8/layout/process1"/>
    <dgm:cxn modelId="{B5D53E70-1A5F-3943-91C4-B7A9045E961F}" type="presParOf" srcId="{ABC1A1A9-8B76-0544-9A79-3EF3AEBC5B8A}" destId="{08F4736E-14BC-6943-B752-510F13B8A2CA}"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7EB1A5-D5B6-CE4B-B813-ED000F832CB4}" type="doc">
      <dgm:prSet loTypeId="urn:microsoft.com/office/officeart/2005/8/layout/chevron1" loCatId="" qsTypeId="urn:microsoft.com/office/officeart/2005/8/quickstyle/simple1" qsCatId="simple" csTypeId="urn:microsoft.com/office/officeart/2005/8/colors/accent1_2" csCatId="accent1" phldr="1"/>
      <dgm:spPr/>
    </dgm:pt>
    <dgm:pt modelId="{D84464DB-CA8D-ED43-B805-22EF23AE81C0}">
      <dgm:prSet phldrT="[Text]"/>
      <dgm:spPr/>
      <dgm:t>
        <a:bodyPr/>
        <a:lstStyle/>
        <a:p>
          <a:r>
            <a:rPr lang="en-GB" dirty="0"/>
            <a:t>Data Preparation and Standardisation</a:t>
          </a:r>
        </a:p>
      </dgm:t>
    </dgm:pt>
    <dgm:pt modelId="{B6D4CED3-C31F-0A4F-999B-F9BCCC90A35B}" type="parTrans" cxnId="{87596732-822E-F140-A050-6E4BB790E641}">
      <dgm:prSet/>
      <dgm:spPr/>
      <dgm:t>
        <a:bodyPr/>
        <a:lstStyle/>
        <a:p>
          <a:endParaRPr lang="en-GB"/>
        </a:p>
      </dgm:t>
    </dgm:pt>
    <dgm:pt modelId="{367543AA-8BC6-0E4F-A77D-AEF7F494D109}" type="sibTrans" cxnId="{87596732-822E-F140-A050-6E4BB790E641}">
      <dgm:prSet/>
      <dgm:spPr/>
      <dgm:t>
        <a:bodyPr/>
        <a:lstStyle/>
        <a:p>
          <a:endParaRPr lang="en-GB"/>
        </a:p>
      </dgm:t>
    </dgm:pt>
    <dgm:pt modelId="{205D1215-72EE-FE48-8405-D10D85878503}">
      <dgm:prSet phldrT="[Text]"/>
      <dgm:spPr/>
      <dgm:t>
        <a:bodyPr/>
        <a:lstStyle/>
        <a:p>
          <a:r>
            <a:rPr lang="en-GB" dirty="0"/>
            <a:t>Test of each model with combinations of hyper parameters</a:t>
          </a:r>
        </a:p>
      </dgm:t>
    </dgm:pt>
    <dgm:pt modelId="{349BE29A-BAF1-624D-A7F9-487A79A8DE48}" type="parTrans" cxnId="{B5D0DD76-DD01-2F44-B471-291E168D60E7}">
      <dgm:prSet/>
      <dgm:spPr/>
      <dgm:t>
        <a:bodyPr/>
        <a:lstStyle/>
        <a:p>
          <a:endParaRPr lang="en-GB"/>
        </a:p>
      </dgm:t>
    </dgm:pt>
    <dgm:pt modelId="{5F4B2098-E713-5446-B186-C6044352D306}" type="sibTrans" cxnId="{B5D0DD76-DD01-2F44-B471-291E168D60E7}">
      <dgm:prSet/>
      <dgm:spPr/>
      <dgm:t>
        <a:bodyPr/>
        <a:lstStyle/>
        <a:p>
          <a:endParaRPr lang="en-GB"/>
        </a:p>
      </dgm:t>
    </dgm:pt>
    <dgm:pt modelId="{52CC7FCB-1105-1848-A00F-300CBB46FE24}">
      <dgm:prSet phldrT="[Text]"/>
      <dgm:spPr/>
      <dgm:t>
        <a:bodyPr/>
        <a:lstStyle/>
        <a:p>
          <a:r>
            <a:rPr lang="en-GB" dirty="0"/>
            <a:t>Comparison of results</a:t>
          </a:r>
        </a:p>
      </dgm:t>
    </dgm:pt>
    <dgm:pt modelId="{946E6620-A0BD-2240-8105-E920CD8EBCF5}" type="parTrans" cxnId="{42EEC383-395A-1340-8FAD-BDDE4FE43787}">
      <dgm:prSet/>
      <dgm:spPr/>
      <dgm:t>
        <a:bodyPr/>
        <a:lstStyle/>
        <a:p>
          <a:endParaRPr lang="en-GB"/>
        </a:p>
      </dgm:t>
    </dgm:pt>
    <dgm:pt modelId="{16A99A4F-44BA-0C40-8607-66492F2E1748}" type="sibTrans" cxnId="{42EEC383-395A-1340-8FAD-BDDE4FE43787}">
      <dgm:prSet/>
      <dgm:spPr/>
      <dgm:t>
        <a:bodyPr/>
        <a:lstStyle/>
        <a:p>
          <a:endParaRPr lang="en-GB"/>
        </a:p>
      </dgm:t>
    </dgm:pt>
    <dgm:pt modelId="{4FCC4E8A-BB3D-BB4E-A6AE-B9C72C9E5A58}" type="pres">
      <dgm:prSet presAssocID="{E07EB1A5-D5B6-CE4B-B813-ED000F832CB4}" presName="Name0" presStyleCnt="0">
        <dgm:presLayoutVars>
          <dgm:dir/>
          <dgm:animLvl val="lvl"/>
          <dgm:resizeHandles val="exact"/>
        </dgm:presLayoutVars>
      </dgm:prSet>
      <dgm:spPr/>
    </dgm:pt>
    <dgm:pt modelId="{0A84E33A-4218-2444-95C9-7520C5EEB4C2}" type="pres">
      <dgm:prSet presAssocID="{D84464DB-CA8D-ED43-B805-22EF23AE81C0}" presName="parTxOnly" presStyleLbl="node1" presStyleIdx="0" presStyleCnt="3">
        <dgm:presLayoutVars>
          <dgm:chMax val="0"/>
          <dgm:chPref val="0"/>
          <dgm:bulletEnabled val="1"/>
        </dgm:presLayoutVars>
      </dgm:prSet>
      <dgm:spPr/>
    </dgm:pt>
    <dgm:pt modelId="{8822076A-0C79-5A41-8E79-D25118FDFADC}" type="pres">
      <dgm:prSet presAssocID="{367543AA-8BC6-0E4F-A77D-AEF7F494D109}" presName="parTxOnlySpace" presStyleCnt="0"/>
      <dgm:spPr/>
    </dgm:pt>
    <dgm:pt modelId="{136FDA2A-5029-6349-9243-90334A85774E}" type="pres">
      <dgm:prSet presAssocID="{205D1215-72EE-FE48-8405-D10D85878503}" presName="parTxOnly" presStyleLbl="node1" presStyleIdx="1" presStyleCnt="3">
        <dgm:presLayoutVars>
          <dgm:chMax val="0"/>
          <dgm:chPref val="0"/>
          <dgm:bulletEnabled val="1"/>
        </dgm:presLayoutVars>
      </dgm:prSet>
      <dgm:spPr/>
    </dgm:pt>
    <dgm:pt modelId="{979958BF-AB3D-C84B-BE28-6F5CD02E220B}" type="pres">
      <dgm:prSet presAssocID="{5F4B2098-E713-5446-B186-C6044352D306}" presName="parTxOnlySpace" presStyleCnt="0"/>
      <dgm:spPr/>
    </dgm:pt>
    <dgm:pt modelId="{54A92208-21C8-2E48-83E1-67FD6B125288}" type="pres">
      <dgm:prSet presAssocID="{52CC7FCB-1105-1848-A00F-300CBB46FE24}" presName="parTxOnly" presStyleLbl="node1" presStyleIdx="2" presStyleCnt="3">
        <dgm:presLayoutVars>
          <dgm:chMax val="0"/>
          <dgm:chPref val="0"/>
          <dgm:bulletEnabled val="1"/>
        </dgm:presLayoutVars>
      </dgm:prSet>
      <dgm:spPr/>
    </dgm:pt>
  </dgm:ptLst>
  <dgm:cxnLst>
    <dgm:cxn modelId="{06D44F01-DD0B-524F-A462-1EF8AA2A8905}" type="presOf" srcId="{205D1215-72EE-FE48-8405-D10D85878503}" destId="{136FDA2A-5029-6349-9243-90334A85774E}" srcOrd="0" destOrd="0" presId="urn:microsoft.com/office/officeart/2005/8/layout/chevron1"/>
    <dgm:cxn modelId="{0AB2690A-C872-5541-B8B5-D701639AEEAA}" type="presOf" srcId="{D84464DB-CA8D-ED43-B805-22EF23AE81C0}" destId="{0A84E33A-4218-2444-95C9-7520C5EEB4C2}" srcOrd="0" destOrd="0" presId="urn:microsoft.com/office/officeart/2005/8/layout/chevron1"/>
    <dgm:cxn modelId="{87596732-822E-F140-A050-6E4BB790E641}" srcId="{E07EB1A5-D5B6-CE4B-B813-ED000F832CB4}" destId="{D84464DB-CA8D-ED43-B805-22EF23AE81C0}" srcOrd="0" destOrd="0" parTransId="{B6D4CED3-C31F-0A4F-999B-F9BCCC90A35B}" sibTransId="{367543AA-8BC6-0E4F-A77D-AEF7F494D109}"/>
    <dgm:cxn modelId="{5692416C-7730-E54E-945E-3A4709691162}" type="presOf" srcId="{52CC7FCB-1105-1848-A00F-300CBB46FE24}" destId="{54A92208-21C8-2E48-83E1-67FD6B125288}" srcOrd="0" destOrd="0" presId="urn:microsoft.com/office/officeart/2005/8/layout/chevron1"/>
    <dgm:cxn modelId="{B5D0DD76-DD01-2F44-B471-291E168D60E7}" srcId="{E07EB1A5-D5B6-CE4B-B813-ED000F832CB4}" destId="{205D1215-72EE-FE48-8405-D10D85878503}" srcOrd="1" destOrd="0" parTransId="{349BE29A-BAF1-624D-A7F9-487A79A8DE48}" sibTransId="{5F4B2098-E713-5446-B186-C6044352D306}"/>
    <dgm:cxn modelId="{42EEC383-395A-1340-8FAD-BDDE4FE43787}" srcId="{E07EB1A5-D5B6-CE4B-B813-ED000F832CB4}" destId="{52CC7FCB-1105-1848-A00F-300CBB46FE24}" srcOrd="2" destOrd="0" parTransId="{946E6620-A0BD-2240-8105-E920CD8EBCF5}" sibTransId="{16A99A4F-44BA-0C40-8607-66492F2E1748}"/>
    <dgm:cxn modelId="{332CC883-6C55-9346-A9F3-0356EAC8C989}" type="presOf" srcId="{E07EB1A5-D5B6-CE4B-B813-ED000F832CB4}" destId="{4FCC4E8A-BB3D-BB4E-A6AE-B9C72C9E5A58}" srcOrd="0" destOrd="0" presId="urn:microsoft.com/office/officeart/2005/8/layout/chevron1"/>
    <dgm:cxn modelId="{46256533-45B1-B448-AF72-E1BADA9896BB}" type="presParOf" srcId="{4FCC4E8A-BB3D-BB4E-A6AE-B9C72C9E5A58}" destId="{0A84E33A-4218-2444-95C9-7520C5EEB4C2}" srcOrd="0" destOrd="0" presId="urn:microsoft.com/office/officeart/2005/8/layout/chevron1"/>
    <dgm:cxn modelId="{E9767477-1A85-AC4B-ACFC-D02F8B669F60}" type="presParOf" srcId="{4FCC4E8A-BB3D-BB4E-A6AE-B9C72C9E5A58}" destId="{8822076A-0C79-5A41-8E79-D25118FDFADC}" srcOrd="1" destOrd="0" presId="urn:microsoft.com/office/officeart/2005/8/layout/chevron1"/>
    <dgm:cxn modelId="{DADB4CE3-498C-124B-A3B0-5DE0973F1228}" type="presParOf" srcId="{4FCC4E8A-BB3D-BB4E-A6AE-B9C72C9E5A58}" destId="{136FDA2A-5029-6349-9243-90334A85774E}" srcOrd="2" destOrd="0" presId="urn:microsoft.com/office/officeart/2005/8/layout/chevron1"/>
    <dgm:cxn modelId="{9E94C08E-D3B6-5948-A59A-C42D3067562A}" type="presParOf" srcId="{4FCC4E8A-BB3D-BB4E-A6AE-B9C72C9E5A58}" destId="{979958BF-AB3D-C84B-BE28-6F5CD02E220B}" srcOrd="3" destOrd="0" presId="urn:microsoft.com/office/officeart/2005/8/layout/chevron1"/>
    <dgm:cxn modelId="{E6F6235B-0A53-AC44-AF95-760A442634EA}" type="presParOf" srcId="{4FCC4E8A-BB3D-BB4E-A6AE-B9C72C9E5A58}" destId="{54A92208-21C8-2E48-83E1-67FD6B125288}"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7F5F3-87F3-9942-8751-A82157EFB85C}">
      <dsp:nvSpPr>
        <dsp:cNvPr id="0" name=""/>
        <dsp:cNvSpPr/>
      </dsp:nvSpPr>
      <dsp:spPr>
        <a:xfrm>
          <a:off x="0" y="0"/>
          <a:ext cx="4641849" cy="126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dirty="0"/>
            <a:t>SpaceX API Request and parse the data</a:t>
          </a:r>
        </a:p>
      </dsp:txBody>
      <dsp:txXfrm>
        <a:off x="36965" y="36965"/>
        <a:ext cx="3279984" cy="1188132"/>
      </dsp:txXfrm>
    </dsp:sp>
    <dsp:sp modelId="{BBD22111-05CB-F940-BB1C-AE686B1F4B7F}">
      <dsp:nvSpPr>
        <dsp:cNvPr id="0" name=""/>
        <dsp:cNvSpPr/>
      </dsp:nvSpPr>
      <dsp:spPr>
        <a:xfrm>
          <a:off x="409574" y="1472406"/>
          <a:ext cx="4641849" cy="126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dirty="0"/>
            <a:t>Include data of only Falcon 9 using filtering</a:t>
          </a:r>
        </a:p>
      </dsp:txBody>
      <dsp:txXfrm>
        <a:off x="446539" y="1509371"/>
        <a:ext cx="3338003" cy="1188132"/>
      </dsp:txXfrm>
    </dsp:sp>
    <dsp:sp modelId="{C7239A49-393A-FF44-AC8D-7999C06D80B4}">
      <dsp:nvSpPr>
        <dsp:cNvPr id="0" name=""/>
        <dsp:cNvSpPr/>
      </dsp:nvSpPr>
      <dsp:spPr>
        <a:xfrm>
          <a:off x="819149" y="2944812"/>
          <a:ext cx="4641849" cy="126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dirty="0"/>
            <a:t>Missing values are appropriately addressed</a:t>
          </a:r>
        </a:p>
      </dsp:txBody>
      <dsp:txXfrm>
        <a:off x="856114" y="2981777"/>
        <a:ext cx="3338003" cy="1188132"/>
      </dsp:txXfrm>
    </dsp:sp>
    <dsp:sp modelId="{D7C468E0-A881-2F43-9425-9EFD39AE5935}">
      <dsp:nvSpPr>
        <dsp:cNvPr id="0" name=""/>
        <dsp:cNvSpPr/>
      </dsp:nvSpPr>
      <dsp:spPr>
        <a:xfrm>
          <a:off x="3821508" y="957064"/>
          <a:ext cx="820340" cy="8203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a:off x="4006084" y="957064"/>
        <a:ext cx="451188" cy="617306"/>
      </dsp:txXfrm>
    </dsp:sp>
    <dsp:sp modelId="{2BFE7ADE-CDE7-2C4F-87DA-2D7E42F4C0A2}">
      <dsp:nvSpPr>
        <dsp:cNvPr id="0" name=""/>
        <dsp:cNvSpPr/>
      </dsp:nvSpPr>
      <dsp:spPr>
        <a:xfrm>
          <a:off x="4231083" y="2421056"/>
          <a:ext cx="820340" cy="8203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a:off x="4415659" y="2421056"/>
        <a:ext cx="451188" cy="6173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8B4356-49C0-F442-AF83-FB48D7AEB306}">
      <dsp:nvSpPr>
        <dsp:cNvPr id="0" name=""/>
        <dsp:cNvSpPr/>
      </dsp:nvSpPr>
      <dsp:spPr>
        <a:xfrm>
          <a:off x="0" y="0"/>
          <a:ext cx="4368799" cy="9255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0" i="0" u="none" kern="1200" dirty="0"/>
            <a:t>Request the Falcon9 Launch Wiki page from its URL using </a:t>
          </a:r>
          <a:r>
            <a:rPr lang="en-IN" sz="1700" b="0" i="0" u="none" kern="1200" dirty="0" err="1"/>
            <a:t>BeautifulSoup</a:t>
          </a:r>
          <a:endParaRPr lang="en-GB" sz="1700" b="0" kern="1200" dirty="0"/>
        </a:p>
      </dsp:txBody>
      <dsp:txXfrm>
        <a:off x="27107" y="27107"/>
        <a:ext cx="3291893" cy="871298"/>
      </dsp:txXfrm>
    </dsp:sp>
    <dsp:sp modelId="{DE8ADA13-A7D3-9F4C-8DA0-65FE08619929}">
      <dsp:nvSpPr>
        <dsp:cNvPr id="0" name=""/>
        <dsp:cNvSpPr/>
      </dsp:nvSpPr>
      <dsp:spPr>
        <a:xfrm>
          <a:off x="365886" y="1093787"/>
          <a:ext cx="4368799" cy="9255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0" i="0" u="none" kern="1200" dirty="0"/>
            <a:t>Extract all column/variable names from the HTML table header</a:t>
          </a:r>
          <a:endParaRPr lang="en-GB" sz="1700" b="0" kern="1200" dirty="0"/>
        </a:p>
      </dsp:txBody>
      <dsp:txXfrm>
        <a:off x="392993" y="1120894"/>
        <a:ext cx="3347115" cy="871298"/>
      </dsp:txXfrm>
    </dsp:sp>
    <dsp:sp modelId="{9827BBE4-E082-7246-9E49-7CD8C2472BE8}">
      <dsp:nvSpPr>
        <dsp:cNvPr id="0" name=""/>
        <dsp:cNvSpPr/>
      </dsp:nvSpPr>
      <dsp:spPr>
        <a:xfrm>
          <a:off x="726312" y="2187575"/>
          <a:ext cx="4368799" cy="9255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0" i="0" u="none" kern="1200" dirty="0"/>
            <a:t>Create a data frame by parsing the launch HTML tables</a:t>
          </a:r>
          <a:endParaRPr lang="en-GB" sz="1700" b="0" kern="1200" dirty="0"/>
        </a:p>
      </dsp:txBody>
      <dsp:txXfrm>
        <a:off x="753419" y="2214682"/>
        <a:ext cx="3352576" cy="871298"/>
      </dsp:txXfrm>
    </dsp:sp>
    <dsp:sp modelId="{54804706-952E-3845-AA8D-123080B21347}">
      <dsp:nvSpPr>
        <dsp:cNvPr id="0" name=""/>
        <dsp:cNvSpPr/>
      </dsp:nvSpPr>
      <dsp:spPr>
        <a:xfrm>
          <a:off x="1092199" y="3281362"/>
          <a:ext cx="4368799" cy="9255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dirty="0"/>
            <a:t>Export it as a CSV file</a:t>
          </a:r>
        </a:p>
      </dsp:txBody>
      <dsp:txXfrm>
        <a:off x="1119306" y="3308469"/>
        <a:ext cx="3347115" cy="871298"/>
      </dsp:txXfrm>
    </dsp:sp>
    <dsp:sp modelId="{4329A533-F1F6-9749-AC64-D11D7D502C0A}">
      <dsp:nvSpPr>
        <dsp:cNvPr id="0" name=""/>
        <dsp:cNvSpPr/>
      </dsp:nvSpPr>
      <dsp:spPr>
        <a:xfrm>
          <a:off x="3767216" y="708858"/>
          <a:ext cx="601583" cy="60158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GB" sz="2700" kern="1200"/>
        </a:p>
      </dsp:txBody>
      <dsp:txXfrm>
        <a:off x="3902572" y="708858"/>
        <a:ext cx="330871" cy="452691"/>
      </dsp:txXfrm>
    </dsp:sp>
    <dsp:sp modelId="{35F6BDE8-5D2B-E44F-86E2-93C0C76A7BBD}">
      <dsp:nvSpPr>
        <dsp:cNvPr id="0" name=""/>
        <dsp:cNvSpPr/>
      </dsp:nvSpPr>
      <dsp:spPr>
        <a:xfrm>
          <a:off x="4133103" y="1802645"/>
          <a:ext cx="601583" cy="60158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GB" sz="2700" kern="1200"/>
        </a:p>
      </dsp:txBody>
      <dsp:txXfrm>
        <a:off x="4268459" y="1802645"/>
        <a:ext cx="330871" cy="452691"/>
      </dsp:txXfrm>
    </dsp:sp>
    <dsp:sp modelId="{0B1C64F0-6C5E-9447-AA41-9931B0288016}">
      <dsp:nvSpPr>
        <dsp:cNvPr id="0" name=""/>
        <dsp:cNvSpPr/>
      </dsp:nvSpPr>
      <dsp:spPr>
        <a:xfrm>
          <a:off x="4493528" y="2896433"/>
          <a:ext cx="601583" cy="60158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GB" sz="2700" kern="1200"/>
        </a:p>
      </dsp:txBody>
      <dsp:txXfrm>
        <a:off x="4628884" y="2896433"/>
        <a:ext cx="330871" cy="4526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E4C75E-CD9C-4543-A2AF-3427ADA5204A}">
      <dsp:nvSpPr>
        <dsp:cNvPr id="0" name=""/>
        <dsp:cNvSpPr/>
      </dsp:nvSpPr>
      <dsp:spPr>
        <a:xfrm>
          <a:off x="5134" y="470051"/>
          <a:ext cx="1591716" cy="1769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i="0" u="none" kern="1200" dirty="0"/>
            <a:t>Calculate the number of launches on each site</a:t>
          </a:r>
          <a:endParaRPr lang="en-GB" sz="1800" b="0" kern="1200" dirty="0"/>
        </a:p>
      </dsp:txBody>
      <dsp:txXfrm>
        <a:off x="51754" y="516671"/>
        <a:ext cx="1498476" cy="1675990"/>
      </dsp:txXfrm>
    </dsp:sp>
    <dsp:sp modelId="{018BFDB2-7261-BF41-B5AF-1EE427FB2C72}">
      <dsp:nvSpPr>
        <dsp:cNvPr id="0" name=""/>
        <dsp:cNvSpPr/>
      </dsp:nvSpPr>
      <dsp:spPr>
        <a:xfrm>
          <a:off x="1756023" y="1157293"/>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1756023" y="1236242"/>
        <a:ext cx="236210" cy="236847"/>
      </dsp:txXfrm>
    </dsp:sp>
    <dsp:sp modelId="{B605FA9D-56EF-8A42-A0BD-E72465B7A66E}">
      <dsp:nvSpPr>
        <dsp:cNvPr id="0" name=""/>
        <dsp:cNvSpPr/>
      </dsp:nvSpPr>
      <dsp:spPr>
        <a:xfrm>
          <a:off x="2233538" y="470051"/>
          <a:ext cx="1591716" cy="1769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i="0" u="none" kern="1200" dirty="0"/>
            <a:t>Calculate the number and occurrence of each orbit</a:t>
          </a:r>
          <a:endParaRPr lang="en-GB" sz="1800" b="0" kern="1200" dirty="0"/>
        </a:p>
      </dsp:txBody>
      <dsp:txXfrm>
        <a:off x="2280158" y="516671"/>
        <a:ext cx="1498476" cy="1675990"/>
      </dsp:txXfrm>
    </dsp:sp>
    <dsp:sp modelId="{E8A02B78-51B3-CE4C-A7D0-A52D4BC92ABD}">
      <dsp:nvSpPr>
        <dsp:cNvPr id="0" name=""/>
        <dsp:cNvSpPr/>
      </dsp:nvSpPr>
      <dsp:spPr>
        <a:xfrm>
          <a:off x="3984426" y="1157293"/>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3984426" y="1236242"/>
        <a:ext cx="236210" cy="236847"/>
      </dsp:txXfrm>
    </dsp:sp>
    <dsp:sp modelId="{BBA7A1E6-9027-504D-B509-5C4ACA44110C}">
      <dsp:nvSpPr>
        <dsp:cNvPr id="0" name=""/>
        <dsp:cNvSpPr/>
      </dsp:nvSpPr>
      <dsp:spPr>
        <a:xfrm>
          <a:off x="4461941" y="470051"/>
          <a:ext cx="1591716" cy="1769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i="0" u="none" kern="1200" dirty="0"/>
            <a:t>Calculate the number and occurrence of mission outcome per orbit type</a:t>
          </a:r>
          <a:endParaRPr lang="en-GB" sz="1800" b="0" kern="1200" dirty="0"/>
        </a:p>
      </dsp:txBody>
      <dsp:txXfrm>
        <a:off x="4508561" y="516671"/>
        <a:ext cx="1498476" cy="1675990"/>
      </dsp:txXfrm>
    </dsp:sp>
    <dsp:sp modelId="{808DF75F-2126-B244-9176-1D6E0D38B6D1}">
      <dsp:nvSpPr>
        <dsp:cNvPr id="0" name=""/>
        <dsp:cNvSpPr/>
      </dsp:nvSpPr>
      <dsp:spPr>
        <a:xfrm>
          <a:off x="6212830" y="1157293"/>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6212830" y="1236242"/>
        <a:ext cx="236210" cy="236847"/>
      </dsp:txXfrm>
    </dsp:sp>
    <dsp:sp modelId="{33F8DDC1-6AFF-2341-9F1A-604921339AC6}">
      <dsp:nvSpPr>
        <dsp:cNvPr id="0" name=""/>
        <dsp:cNvSpPr/>
      </dsp:nvSpPr>
      <dsp:spPr>
        <a:xfrm>
          <a:off x="6690345" y="470051"/>
          <a:ext cx="1591716" cy="1769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i="0" u="none" kern="1200" dirty="0"/>
            <a:t>Create a landing outcome label from Outcome column</a:t>
          </a:r>
          <a:endParaRPr lang="en-GB" sz="1800" b="0" kern="1200" dirty="0"/>
        </a:p>
      </dsp:txBody>
      <dsp:txXfrm>
        <a:off x="6736965" y="516671"/>
        <a:ext cx="1498476" cy="1675990"/>
      </dsp:txXfrm>
    </dsp:sp>
    <dsp:sp modelId="{EAF13D4F-C146-9246-AF58-7733020E7820}">
      <dsp:nvSpPr>
        <dsp:cNvPr id="0" name=""/>
        <dsp:cNvSpPr/>
      </dsp:nvSpPr>
      <dsp:spPr>
        <a:xfrm>
          <a:off x="8441233" y="1157293"/>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8441233" y="1236242"/>
        <a:ext cx="236210" cy="236847"/>
      </dsp:txXfrm>
    </dsp:sp>
    <dsp:sp modelId="{08F4736E-14BC-6943-B752-510F13B8A2CA}">
      <dsp:nvSpPr>
        <dsp:cNvPr id="0" name=""/>
        <dsp:cNvSpPr/>
      </dsp:nvSpPr>
      <dsp:spPr>
        <a:xfrm>
          <a:off x="8918748" y="470051"/>
          <a:ext cx="1591716" cy="1769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dirty="0"/>
            <a:t>Export data as CSV</a:t>
          </a:r>
        </a:p>
      </dsp:txBody>
      <dsp:txXfrm>
        <a:off x="8965368" y="516671"/>
        <a:ext cx="1498476" cy="16759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84E33A-4218-2444-95C9-7520C5EEB4C2}">
      <dsp:nvSpPr>
        <dsp:cNvPr id="0" name=""/>
        <dsp:cNvSpPr/>
      </dsp:nvSpPr>
      <dsp:spPr>
        <a:xfrm>
          <a:off x="3120" y="594256"/>
          <a:ext cx="3802049" cy="15208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GB" sz="2300" kern="1200" dirty="0"/>
            <a:t>Data Preparation and Standardisation</a:t>
          </a:r>
        </a:p>
      </dsp:txBody>
      <dsp:txXfrm>
        <a:off x="763530" y="594256"/>
        <a:ext cx="2281230" cy="1520819"/>
      </dsp:txXfrm>
    </dsp:sp>
    <dsp:sp modelId="{136FDA2A-5029-6349-9243-90334A85774E}">
      <dsp:nvSpPr>
        <dsp:cNvPr id="0" name=""/>
        <dsp:cNvSpPr/>
      </dsp:nvSpPr>
      <dsp:spPr>
        <a:xfrm>
          <a:off x="3424965" y="594256"/>
          <a:ext cx="3802049" cy="15208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GB" sz="2300" kern="1200" dirty="0"/>
            <a:t>Test of each model with combinations of hyper parameters</a:t>
          </a:r>
        </a:p>
      </dsp:txBody>
      <dsp:txXfrm>
        <a:off x="4185375" y="594256"/>
        <a:ext cx="2281230" cy="1520819"/>
      </dsp:txXfrm>
    </dsp:sp>
    <dsp:sp modelId="{54A92208-21C8-2E48-83E1-67FD6B125288}">
      <dsp:nvSpPr>
        <dsp:cNvPr id="0" name=""/>
        <dsp:cNvSpPr/>
      </dsp:nvSpPr>
      <dsp:spPr>
        <a:xfrm>
          <a:off x="6846809" y="594256"/>
          <a:ext cx="3802049" cy="15208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GB" sz="2300" kern="1200" dirty="0"/>
            <a:t>Comparison of results</a:t>
          </a:r>
        </a:p>
      </dsp:txBody>
      <dsp:txXfrm>
        <a:off x="7607219" y="594256"/>
        <a:ext cx="2281230" cy="152081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image" Target="../media/image9.jpe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6/28/23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078348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498085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kishenchandar/MyFirstRepository/blob/main/IBM-DS0321EN-SkillsNetwork_labs_module_1_L3_labs-jupyter-spacex-data_wrangling_jupyterlite.jupyterlite.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ishenchandar/MyFirstRepository/blob/main/IBM-DS0321EN-SkillsNetwork_labs_module_2_jupyter-labs-eda-dataviz.ipynb.jupyter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ishenchandar/MyFirstRepository/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ishenchandar/MyFirstRepository/blob/main/IBM-DS0321EN-SkillsNetwork_labs_module_3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ishenchandar/MyFirstRepository/blob/main/spacex_dash.png"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kishenchandar/MyFirstRepository/blob/main/IBM-DS0321EN-SkillsNetwork_labs_module_4_SpaceX_Machine_Learning_Prediction_Part_5.jupyterlite.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2.jpeg"/><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kishenchandar/MyFirstRepository/blob/main/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kishenchandar/MyFirstRepository/blob/main/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Kishen Chandar M</a:t>
            </a:r>
          </a:p>
          <a:p>
            <a:r>
              <a:rPr lang="en-US" dirty="0">
                <a:solidFill>
                  <a:schemeClr val="bg2"/>
                </a:solidFill>
                <a:latin typeface="Abadi" panose="020B0604020104020204" pitchFamily="34" charset="0"/>
                <a:ea typeface="SF Pro" pitchFamily="2" charset="0"/>
                <a:cs typeface="SF Pro" pitchFamily="2" charset="0"/>
              </a:rPr>
              <a:t>28 June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3987"/>
            <a:ext cx="10351070" cy="1314497"/>
          </a:xfrm>
          <a:prstGeom prst="rect">
            <a:avLst/>
          </a:prstGeom>
        </p:spPr>
        <p:txBody>
          <a:bodyPr numCol="2">
            <a:normAutofit fontScale="85000" lnSpcReduction="20000"/>
          </a:bodyPr>
          <a:lstStyle/>
          <a:p>
            <a:r>
              <a:rPr lang="en-US" sz="2200" dirty="0">
                <a:solidFill>
                  <a:schemeClr val="accent3">
                    <a:lumMod val="25000"/>
                  </a:schemeClr>
                </a:solidFill>
                <a:latin typeface="Abadi" panose="020B0604020104020204" pitchFamily="34" charset="0"/>
              </a:rPr>
              <a:t>Perform exploratory Data Analysis and determine Training Labels</a:t>
            </a:r>
          </a:p>
          <a:p>
            <a:pPr lvl="1"/>
            <a:r>
              <a:rPr lang="en-US" sz="1800" dirty="0">
                <a:solidFill>
                  <a:schemeClr val="accent3">
                    <a:lumMod val="25000"/>
                  </a:schemeClr>
                </a:solidFill>
                <a:latin typeface="Abadi" panose="020B0604020104020204" pitchFamily="34" charset="0"/>
              </a:rPr>
              <a:t>Exploratory Data Analysis</a:t>
            </a:r>
          </a:p>
          <a:p>
            <a:pPr lvl="1"/>
            <a:r>
              <a:rPr lang="en-US" sz="1800" dirty="0">
                <a:solidFill>
                  <a:schemeClr val="accent3">
                    <a:lumMod val="25000"/>
                  </a:schemeClr>
                </a:solidFill>
                <a:latin typeface="Abadi" panose="020B0604020104020204" pitchFamily="34" charset="0"/>
              </a:rPr>
              <a:t>Determine Training Labels</a:t>
            </a: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https://github.com/kishenchandar/MyFirstRepository/blob/main/IBM-DS0321EN-SkillsNetwork_labs_module_1_L3_labs-jupyter-spacex-data_wrangling_jupyterlite.jupyterlite.ipynb</a:t>
            </a:r>
            <a:r>
              <a:rPr lang="en-US" sz="2200" dirty="0">
                <a:solidFill>
                  <a:schemeClr val="accent3">
                    <a:lumMod val="25000"/>
                  </a:schemeClr>
                </a:solidFill>
                <a:latin typeface="Abadi" panose="020B0604020104020204" pitchFamily="34" charset="0"/>
              </a:rPr>
              <a:t> </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E02543CB-C9B3-F837-EE10-3CF81161D9FF}"/>
              </a:ext>
            </a:extLst>
          </p:cNvPr>
          <p:cNvGraphicFramePr/>
          <p:nvPr>
            <p:extLst>
              <p:ext uri="{D42A27DB-BD31-4B8C-83A1-F6EECF244321}">
                <p14:modId xmlns:p14="http://schemas.microsoft.com/office/powerpoint/2010/main" val="3402219717"/>
              </p:ext>
            </p:extLst>
          </p:nvPr>
        </p:nvGraphicFramePr>
        <p:xfrm>
          <a:off x="770011" y="3429000"/>
          <a:ext cx="10515600" cy="27093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numCol="2" anchor="t"/>
          <a:lstStyle/>
          <a:p>
            <a:pPr>
              <a:lnSpc>
                <a:spcPct val="100000"/>
              </a:lnSpc>
              <a:spcBef>
                <a:spcPts val="1400"/>
              </a:spcBef>
            </a:pPr>
            <a:r>
              <a:rPr lang="en-US" sz="2200" dirty="0">
                <a:solidFill>
                  <a:schemeClr val="accent3">
                    <a:lumMod val="25000"/>
                  </a:schemeClr>
                </a:solidFill>
                <a:latin typeface="Abadi"/>
              </a:rPr>
              <a:t>Exploratory data analysis is done mainly using scatter plots, bar plots and line charts to visualize the relationships between several features. The following charts were plotted:</a:t>
            </a:r>
          </a:p>
          <a:p>
            <a:pPr lvl="1">
              <a:lnSpc>
                <a:spcPct val="100000"/>
              </a:lnSpc>
              <a:spcBef>
                <a:spcPts val="200"/>
              </a:spcBef>
            </a:pPr>
            <a:r>
              <a:rPr lang="en-US" sz="1800" dirty="0">
                <a:solidFill>
                  <a:schemeClr val="accent3">
                    <a:lumMod val="25000"/>
                  </a:schemeClr>
                </a:solidFill>
                <a:latin typeface="Abadi"/>
              </a:rPr>
              <a:t>Payload Mass vs Flight Number</a:t>
            </a:r>
          </a:p>
          <a:p>
            <a:pPr lvl="1">
              <a:lnSpc>
                <a:spcPct val="100000"/>
              </a:lnSpc>
              <a:spcBef>
                <a:spcPts val="200"/>
              </a:spcBef>
            </a:pPr>
            <a:r>
              <a:rPr lang="en-US" sz="1800" dirty="0">
                <a:solidFill>
                  <a:schemeClr val="accent3">
                    <a:lumMod val="25000"/>
                  </a:schemeClr>
                </a:solidFill>
                <a:latin typeface="Abadi"/>
              </a:rPr>
              <a:t>Launch Site vs Flight Number</a:t>
            </a:r>
          </a:p>
          <a:p>
            <a:pPr lvl="1">
              <a:lnSpc>
                <a:spcPct val="100000"/>
              </a:lnSpc>
              <a:spcBef>
                <a:spcPts val="200"/>
              </a:spcBef>
            </a:pPr>
            <a:r>
              <a:rPr lang="en-US" sz="1800" dirty="0">
                <a:solidFill>
                  <a:schemeClr val="accent3">
                    <a:lumMod val="25000"/>
                  </a:schemeClr>
                </a:solidFill>
                <a:latin typeface="Abadi"/>
              </a:rPr>
              <a:t>Launch Site vs Payload Mass</a:t>
            </a:r>
          </a:p>
          <a:p>
            <a:pPr lvl="1">
              <a:lnSpc>
                <a:spcPct val="100000"/>
              </a:lnSpc>
              <a:spcBef>
                <a:spcPts val="200"/>
              </a:spcBef>
            </a:pPr>
            <a:r>
              <a:rPr lang="en-US" sz="1800" dirty="0">
                <a:solidFill>
                  <a:schemeClr val="accent3">
                    <a:lumMod val="25000"/>
                  </a:schemeClr>
                </a:solidFill>
                <a:latin typeface="Abadi"/>
              </a:rPr>
              <a:t>Success rate of each orbit vs Orbit</a:t>
            </a:r>
          </a:p>
          <a:p>
            <a:pPr lvl="1">
              <a:lnSpc>
                <a:spcPct val="100000"/>
              </a:lnSpc>
              <a:spcBef>
                <a:spcPts val="200"/>
              </a:spcBef>
            </a:pPr>
            <a:r>
              <a:rPr lang="en-US" sz="1800" dirty="0">
                <a:solidFill>
                  <a:schemeClr val="accent3">
                    <a:lumMod val="25000"/>
                  </a:schemeClr>
                </a:solidFill>
                <a:latin typeface="Abadi"/>
              </a:rPr>
              <a:t>Orbit vs Flight number</a:t>
            </a:r>
          </a:p>
          <a:p>
            <a:pPr lvl="1">
              <a:lnSpc>
                <a:spcPct val="100000"/>
              </a:lnSpc>
              <a:spcBef>
                <a:spcPts val="200"/>
              </a:spcBef>
            </a:pPr>
            <a:r>
              <a:rPr lang="en-US" sz="1800" dirty="0">
                <a:solidFill>
                  <a:schemeClr val="accent3">
                    <a:lumMod val="25000"/>
                  </a:schemeClr>
                </a:solidFill>
                <a:latin typeface="Abadi"/>
              </a:rPr>
              <a:t>Orbit vs Payload Mass</a:t>
            </a:r>
          </a:p>
          <a:p>
            <a:pPr lvl="1">
              <a:lnSpc>
                <a:spcPct val="100000"/>
              </a:lnSpc>
              <a:spcBef>
                <a:spcPts val="200"/>
              </a:spcBef>
            </a:pPr>
            <a:r>
              <a:rPr lang="en-US" sz="1800" dirty="0">
                <a:solidFill>
                  <a:schemeClr val="accent3">
                    <a:lumMod val="25000"/>
                  </a:schemeClr>
                </a:solidFill>
                <a:latin typeface="Abadi"/>
              </a:rPr>
              <a:t>Class vs Date (line chart) </a:t>
            </a:r>
          </a:p>
          <a:p>
            <a:pPr>
              <a:lnSpc>
                <a:spcPct val="100000"/>
              </a:lnSpc>
              <a:spcBef>
                <a:spcPts val="1400"/>
              </a:spcBef>
            </a:pPr>
            <a:r>
              <a:rPr lang="en-US" sz="1400" dirty="0">
                <a:solidFill>
                  <a:schemeClr val="accent3">
                    <a:lumMod val="25000"/>
                  </a:schemeClr>
                </a:solidFill>
                <a:latin typeface="Abadi" panose="020B0604020104020204" pitchFamily="34" charset="0"/>
              </a:rPr>
              <a:t>GitHub: </a:t>
            </a:r>
            <a:r>
              <a:rPr lang="en-US" sz="1400" dirty="0">
                <a:solidFill>
                  <a:schemeClr val="accent3">
                    <a:lumMod val="25000"/>
                  </a:schemeClr>
                </a:solidFill>
                <a:latin typeface="Abadi" panose="020B0604020104020204" pitchFamily="34" charset="0"/>
                <a:hlinkClick r:id="rId3"/>
              </a:rPr>
              <a:t>https://github.com/kishenchandar/MyFirstRepository/blob/main/IBM-DS0321EN-SkillsNetwork_labs_module_2_jupyter-labs-eda-dataviz.ipynb.jupyterlite%20(1).ipynb</a:t>
            </a:r>
            <a:r>
              <a:rPr lang="en-US" sz="14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26" name="Picture 2">
            <a:extLst>
              <a:ext uri="{FF2B5EF4-FFF2-40B4-BE49-F238E27FC236}">
                <a16:creationId xmlns:a16="http://schemas.microsoft.com/office/drawing/2014/main" id="{54147A6B-6F4D-9135-70EC-DB0C715585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7614" y="3231139"/>
            <a:ext cx="3118588" cy="27944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23F963-6C41-6159-1A4F-CC57A8FA58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4893" y="3429000"/>
            <a:ext cx="2981411" cy="2236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313"/>
            <a:ext cx="9745589" cy="4662600"/>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Summary of SQL queries for EDA</a:t>
            </a:r>
          </a:p>
          <a:p>
            <a:pPr lvl="1">
              <a:lnSpc>
                <a:spcPct val="100000"/>
              </a:lnSpc>
              <a:spcBef>
                <a:spcPts val="200"/>
              </a:spcBef>
            </a:pPr>
            <a:r>
              <a:rPr lang="en-US" sz="18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200"/>
              </a:spcBef>
            </a:pPr>
            <a:r>
              <a:rPr lang="en-US" sz="180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200"/>
              </a:spcBef>
            </a:pPr>
            <a:r>
              <a:rPr lang="en-US" sz="18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200"/>
              </a:spcBef>
            </a:pPr>
            <a:r>
              <a:rPr lang="en-US" sz="18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200"/>
              </a:spcBef>
            </a:pPr>
            <a:r>
              <a:rPr lang="en-US" sz="1800" dirty="0">
                <a:solidFill>
                  <a:schemeClr val="accent3">
                    <a:lumMod val="25000"/>
                  </a:schemeClr>
                </a:solidFill>
                <a:latin typeface="Abadi" panose="020B0604020104020204" pitchFamily="34" charset="0"/>
              </a:rPr>
              <a:t>List the date when the first successful landing outcome in ground pad was achieved.</a:t>
            </a:r>
          </a:p>
          <a:p>
            <a:pPr lvl="1">
              <a:lnSpc>
                <a:spcPct val="100000"/>
              </a:lnSpc>
              <a:spcBef>
                <a:spcPts val="200"/>
              </a:spcBef>
            </a:pPr>
            <a:r>
              <a:rPr lang="en-US" sz="18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200"/>
              </a:spcBef>
            </a:pPr>
            <a:r>
              <a:rPr lang="en-US" sz="1800" dirty="0">
                <a:solidFill>
                  <a:schemeClr val="accent3">
                    <a:lumMod val="25000"/>
                  </a:schemeClr>
                </a:solidFill>
                <a:latin typeface="Abadi" panose="020B0604020104020204" pitchFamily="34" charset="0"/>
              </a:rPr>
              <a:t>List the total number of successful and failure mission outcomes</a:t>
            </a:r>
          </a:p>
          <a:p>
            <a:pPr lvl="1">
              <a:lnSpc>
                <a:spcPct val="100000"/>
              </a:lnSpc>
              <a:spcBef>
                <a:spcPts val="200"/>
              </a:spcBef>
            </a:pPr>
            <a:r>
              <a:rPr lang="en-US" sz="1800" dirty="0">
                <a:solidFill>
                  <a:schemeClr val="accent3">
                    <a:lumMod val="25000"/>
                  </a:schemeClr>
                </a:solidFill>
                <a:latin typeface="Abadi" panose="020B0604020104020204" pitchFamily="34" charset="0"/>
              </a:rPr>
              <a:t>List the names of the </a:t>
            </a:r>
            <a:r>
              <a:rPr lang="en-US" sz="1800" dirty="0" err="1">
                <a:solidFill>
                  <a:schemeClr val="accent3">
                    <a:lumMod val="25000"/>
                  </a:schemeClr>
                </a:solidFill>
                <a:latin typeface="Abadi" panose="020B0604020104020204" pitchFamily="34" charset="0"/>
              </a:rPr>
              <a:t>booster_versions</a:t>
            </a:r>
            <a:r>
              <a:rPr lang="en-US" sz="1800" dirty="0">
                <a:solidFill>
                  <a:schemeClr val="accent3">
                    <a:lumMod val="25000"/>
                  </a:schemeClr>
                </a:solidFill>
                <a:latin typeface="Abadi" panose="020B0604020104020204" pitchFamily="34" charset="0"/>
              </a:rPr>
              <a:t> which have carried the maximum payload mass.</a:t>
            </a:r>
          </a:p>
          <a:p>
            <a:pPr lvl="1">
              <a:lnSpc>
                <a:spcPct val="100000"/>
              </a:lnSpc>
              <a:spcBef>
                <a:spcPts val="200"/>
              </a:spcBef>
            </a:pPr>
            <a:r>
              <a:rPr lang="en-US" sz="1800" dirty="0">
                <a:solidFill>
                  <a:schemeClr val="accent3">
                    <a:lumMod val="25000"/>
                  </a:schemeClr>
                </a:solidFill>
                <a:latin typeface="Abadi" panose="020B0604020104020204" pitchFamily="34" charset="0"/>
              </a:rPr>
              <a:t>List the records which will display the month names, failure </a:t>
            </a:r>
            <a:r>
              <a:rPr lang="en-US" sz="1800" dirty="0" err="1">
                <a:solidFill>
                  <a:schemeClr val="accent3">
                    <a:lumMod val="25000"/>
                  </a:schemeClr>
                </a:solidFill>
                <a:latin typeface="Abadi" panose="020B0604020104020204" pitchFamily="34" charset="0"/>
              </a:rPr>
              <a:t>landing_outcomes</a:t>
            </a:r>
            <a:r>
              <a:rPr lang="en-US" sz="1800" dirty="0">
                <a:solidFill>
                  <a:schemeClr val="accent3">
                    <a:lumMod val="25000"/>
                  </a:schemeClr>
                </a:solidFill>
                <a:latin typeface="Abadi" panose="020B0604020104020204" pitchFamily="34" charset="0"/>
              </a:rPr>
              <a:t> in drone ship, booster versions, launch site for the months in year 2015.</a:t>
            </a:r>
          </a:p>
          <a:p>
            <a:pPr lvl="1">
              <a:lnSpc>
                <a:spcPct val="100000"/>
              </a:lnSpc>
              <a:spcBef>
                <a:spcPts val="200"/>
              </a:spcBef>
            </a:pPr>
            <a:r>
              <a:rPr lang="en-US" sz="1800" dirty="0">
                <a:solidFill>
                  <a:schemeClr val="accent3">
                    <a:lumMod val="25000"/>
                  </a:schemeClr>
                </a:solidFill>
                <a:latin typeface="Abadi" panose="020B0604020104020204" pitchFamily="34" charset="0"/>
              </a:rPr>
              <a:t>Rank the count of successful </a:t>
            </a:r>
            <a:r>
              <a:rPr lang="en-US" sz="1800" dirty="0" err="1">
                <a:solidFill>
                  <a:schemeClr val="accent3">
                    <a:lumMod val="25000"/>
                  </a:schemeClr>
                </a:solidFill>
                <a:latin typeface="Abadi" panose="020B0604020104020204" pitchFamily="34" charset="0"/>
              </a:rPr>
              <a:t>landing_outcomes</a:t>
            </a:r>
            <a:r>
              <a:rPr lang="en-US" sz="1800" dirty="0">
                <a:solidFill>
                  <a:schemeClr val="accent3">
                    <a:lumMod val="25000"/>
                  </a:schemeClr>
                </a:solidFill>
                <a:latin typeface="Abadi" panose="020B0604020104020204" pitchFamily="34" charset="0"/>
              </a:rPr>
              <a:t> between the date 04-06-2010 and 20-03-2017 in descending order.</a:t>
            </a:r>
          </a:p>
          <a:p>
            <a:pPr>
              <a:lnSpc>
                <a:spcPct val="100000"/>
              </a:lnSpc>
              <a:spcBef>
                <a:spcPts val="1400"/>
              </a:spcBef>
            </a:pPr>
            <a:r>
              <a:rPr lang="en-US" sz="1800" dirty="0">
                <a:solidFill>
                  <a:schemeClr val="accent3">
                    <a:lumMod val="25000"/>
                  </a:schemeClr>
                </a:solidFill>
                <a:latin typeface="Abadi" panose="020B0604020104020204" pitchFamily="34" charset="0"/>
              </a:rPr>
              <a:t>GitHub URL: </a:t>
            </a:r>
            <a:r>
              <a:rPr lang="en-US" sz="1400" dirty="0">
                <a:solidFill>
                  <a:schemeClr val="accent3">
                    <a:lumMod val="25000"/>
                  </a:schemeClr>
                </a:solidFill>
                <a:latin typeface="Abadi" panose="020B0604020104020204" pitchFamily="34" charset="0"/>
                <a:hlinkClick r:id="rId3"/>
              </a:rPr>
              <a:t>https://github.com/kishenchandar/MyFirstRepository/blob/main/jupyter-labs-eda-sql-coursera_sqllite.ipynb</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88962"/>
            <a:ext cx="6627471" cy="4837430"/>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Summary</a:t>
            </a:r>
          </a:p>
          <a:p>
            <a:pPr lvl="1">
              <a:lnSpc>
                <a:spcPct val="100000"/>
              </a:lnSpc>
              <a:spcBef>
                <a:spcPts val="800"/>
              </a:spcBef>
            </a:pPr>
            <a:r>
              <a:rPr lang="en-US" sz="1800" dirty="0">
                <a:solidFill>
                  <a:schemeClr val="accent3">
                    <a:lumMod val="25000"/>
                  </a:schemeClr>
                </a:solidFill>
                <a:latin typeface="Abadi" panose="020B0604020104020204" pitchFamily="34" charset="0"/>
              </a:rPr>
              <a:t>Marked all launch sites on a map: </a:t>
            </a:r>
          </a:p>
          <a:p>
            <a:pPr lvl="2">
              <a:lnSpc>
                <a:spcPct val="100000"/>
              </a:lnSpc>
              <a:spcBef>
                <a:spcPts val="800"/>
              </a:spcBef>
            </a:pPr>
            <a:r>
              <a:rPr lang="en-US" sz="1400" dirty="0">
                <a:solidFill>
                  <a:schemeClr val="accent3">
                    <a:lumMod val="25000"/>
                  </a:schemeClr>
                </a:solidFill>
                <a:latin typeface="Abadi" panose="020B0604020104020204" pitchFamily="34" charset="0"/>
              </a:rPr>
              <a:t>Added each site's location on a map using site's latitude and longitude coordinates</a:t>
            </a:r>
          </a:p>
          <a:p>
            <a:pPr lvl="2">
              <a:lnSpc>
                <a:spcPct val="100000"/>
              </a:lnSpc>
              <a:spcBef>
                <a:spcPts val="800"/>
              </a:spcBef>
            </a:pPr>
            <a:r>
              <a:rPr lang="en-US" sz="1400" dirty="0">
                <a:solidFill>
                  <a:schemeClr val="accent3">
                    <a:lumMod val="25000"/>
                  </a:schemeClr>
                </a:solidFill>
                <a:latin typeface="Abadi" panose="020B0604020104020204" pitchFamily="34" charset="0"/>
              </a:rPr>
              <a:t>Used folium Circles to add a highlighted circle area with a text label on a specific coordinate.</a:t>
            </a:r>
          </a:p>
          <a:p>
            <a:pPr lvl="2">
              <a:lnSpc>
                <a:spcPct val="100000"/>
              </a:lnSpc>
              <a:spcBef>
                <a:spcPts val="800"/>
              </a:spcBef>
            </a:pPr>
            <a:r>
              <a:rPr lang="en-US" sz="1400" dirty="0">
                <a:solidFill>
                  <a:schemeClr val="accent3">
                    <a:lumMod val="25000"/>
                  </a:schemeClr>
                </a:solidFill>
                <a:latin typeface="Abadi" panose="020B0604020104020204" pitchFamily="34" charset="0"/>
              </a:rPr>
              <a:t>Created markers for all launch records</a:t>
            </a:r>
          </a:p>
          <a:p>
            <a:pPr lvl="1">
              <a:lnSpc>
                <a:spcPct val="100000"/>
              </a:lnSpc>
              <a:spcBef>
                <a:spcPts val="800"/>
              </a:spcBef>
            </a:pPr>
            <a:r>
              <a:rPr lang="en-US" sz="1800" dirty="0">
                <a:solidFill>
                  <a:schemeClr val="accent3">
                    <a:lumMod val="25000"/>
                  </a:schemeClr>
                </a:solidFill>
                <a:latin typeface="Abadi" panose="020B0604020104020204" pitchFamily="34" charset="0"/>
              </a:rPr>
              <a:t>Marked the success/failed launches for each site on the map</a:t>
            </a:r>
          </a:p>
          <a:p>
            <a:pPr lvl="1">
              <a:lnSpc>
                <a:spcPct val="100000"/>
              </a:lnSpc>
              <a:spcBef>
                <a:spcPts val="800"/>
              </a:spcBef>
            </a:pPr>
            <a:r>
              <a:rPr lang="en-US" sz="1800" dirty="0">
                <a:solidFill>
                  <a:schemeClr val="accent3">
                    <a:lumMod val="25000"/>
                  </a:schemeClr>
                </a:solidFill>
                <a:latin typeface="Abadi" panose="020B0604020104020204" pitchFamily="34" charset="0"/>
              </a:rPr>
              <a:t>Calculated the distances between a launch site to its proximities</a:t>
            </a:r>
          </a:p>
          <a:p>
            <a:pPr lvl="2">
              <a:lnSpc>
                <a:spcPct val="100000"/>
              </a:lnSpc>
              <a:spcBef>
                <a:spcPts val="800"/>
              </a:spcBef>
            </a:pPr>
            <a:r>
              <a:rPr lang="en-US" sz="1400" dirty="0">
                <a:solidFill>
                  <a:schemeClr val="accent3">
                    <a:lumMod val="25000"/>
                  </a:schemeClr>
                </a:solidFill>
                <a:latin typeface="Abadi" panose="020B0604020104020204" pitchFamily="34" charset="0"/>
              </a:rPr>
              <a:t>Drew a Line between a launch site to the selected coastline point</a:t>
            </a:r>
          </a:p>
          <a:p>
            <a:pPr lvl="1">
              <a:lnSpc>
                <a:spcPct val="100000"/>
              </a:lnSpc>
              <a:spcBef>
                <a:spcPts val="800"/>
              </a:spcBef>
            </a:pPr>
            <a:r>
              <a:rPr lang="en-US" sz="1800" dirty="0">
                <a:solidFill>
                  <a:schemeClr val="accent3">
                    <a:lumMod val="25000"/>
                  </a:schemeClr>
                </a:solidFill>
                <a:latin typeface="Abadi" panose="020B0604020104020204" pitchFamily="34" charset="0"/>
              </a:rPr>
              <a:t>Found some geographical patterns about launch sites.</a:t>
            </a:r>
          </a:p>
          <a:p>
            <a:pPr lvl="1">
              <a:lnSpc>
                <a:spcPct val="100000"/>
              </a:lnSpc>
              <a:spcBef>
                <a:spcPts val="8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GitHub URL: </a:t>
            </a:r>
            <a:r>
              <a:rPr lang="en-US" sz="1400" dirty="0">
                <a:solidFill>
                  <a:schemeClr val="accent3">
                    <a:lumMod val="25000"/>
                  </a:schemeClr>
                </a:solidFill>
                <a:latin typeface="Abadi" panose="020B0604020104020204" pitchFamily="34" charset="0"/>
                <a:hlinkClick r:id="rId3"/>
              </a:rPr>
              <a:t>https://github.com/kishenchandar/MyFirstRepository/blob/main/IBM-DS0321EN-SkillsNetwork_labs_module_3_lab_jupyter_launch_site_location.jupyterlite.ipynb</a:t>
            </a:r>
            <a:r>
              <a:rPr lang="en-US" sz="1400" dirty="0">
                <a:solidFill>
                  <a:schemeClr val="accent3">
                    <a:lumMod val="25000"/>
                  </a:schemeClr>
                </a:solidFill>
                <a:latin typeface="Abadi" panose="020B0604020104020204" pitchFamily="34" charset="0"/>
              </a:rPr>
              <a:t> </a:t>
            </a:r>
            <a:endParaRPr lang="en-US" sz="16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9" name="Picture 8">
            <a:extLst>
              <a:ext uri="{FF2B5EF4-FFF2-40B4-BE49-F238E27FC236}">
                <a16:creationId xmlns:a16="http://schemas.microsoft.com/office/drawing/2014/main" id="{ECC3BD01-BE21-A17F-90E0-50D04FB8DC83}"/>
              </a:ext>
            </a:extLst>
          </p:cNvPr>
          <p:cNvPicPr>
            <a:picLocks noChangeAspect="1"/>
          </p:cNvPicPr>
          <p:nvPr/>
        </p:nvPicPr>
        <p:blipFill>
          <a:blip r:embed="rId4"/>
          <a:stretch>
            <a:fillRect/>
          </a:stretch>
        </p:blipFill>
        <p:spPr>
          <a:xfrm>
            <a:off x="7465671" y="2516262"/>
            <a:ext cx="3991771" cy="1825476"/>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969015"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 pie plot and a scatter plot are used to visualize the success rate of all launch sites and the correlation between payload and success rate for all sites</a:t>
            </a:r>
          </a:p>
          <a:p>
            <a:pPr>
              <a:lnSpc>
                <a:spcPct val="100000"/>
              </a:lnSpc>
              <a:spcBef>
                <a:spcPts val="1400"/>
              </a:spcBef>
            </a:pPr>
            <a:r>
              <a:rPr lang="en-US" sz="2200" dirty="0">
                <a:solidFill>
                  <a:schemeClr val="accent3">
                    <a:lumMod val="25000"/>
                  </a:schemeClr>
                </a:solidFill>
                <a:latin typeface="Abadi" panose="020B0604020104020204" pitchFamily="34" charset="0"/>
              </a:rPr>
              <a:t>A payload range slider and a dropdown menu to select the launch site are added to the dashboard.</a:t>
            </a:r>
          </a:p>
          <a:p>
            <a:pPr>
              <a:lnSpc>
                <a:spcPct val="100000"/>
              </a:lnSpc>
              <a:spcBef>
                <a:spcPts val="1400"/>
              </a:spcBef>
            </a:pPr>
            <a:r>
              <a:rPr lang="en-US" sz="2200" dirty="0">
                <a:solidFill>
                  <a:schemeClr val="accent3">
                    <a:lumMod val="25000"/>
                  </a:schemeClr>
                </a:solidFill>
                <a:latin typeface="Abadi" panose="020B0604020104020204" pitchFamily="34" charset="0"/>
              </a:rPr>
              <a:t>These interactions were used to quickly analyze the relation between payloads and launch sites. Further, to help identify where is best place to launch according to payload sizes.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https://github.com/kishenchandar/MyFirstRepository/blob/main/spacex_dash.png</a:t>
            </a:r>
            <a:r>
              <a:rPr lang="en-US" sz="2200"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a:extLst>
              <a:ext uri="{FF2B5EF4-FFF2-40B4-BE49-F238E27FC236}">
                <a16:creationId xmlns:a16="http://schemas.microsoft.com/office/drawing/2014/main" id="{CC5A7915-FFCD-7441-82FB-76D27EC1AC09}"/>
              </a:ext>
            </a:extLst>
          </p:cNvPr>
          <p:cNvPicPr>
            <a:picLocks noChangeAspect="1"/>
          </p:cNvPicPr>
          <p:nvPr/>
        </p:nvPicPr>
        <p:blipFill>
          <a:blip r:embed="rId4"/>
          <a:stretch>
            <a:fillRect/>
          </a:stretch>
        </p:blipFill>
        <p:spPr>
          <a:xfrm>
            <a:off x="7072130" y="1302776"/>
            <a:ext cx="4718947" cy="5397036"/>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908846" cy="18088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classification models were compared: logistic regression, support vector machine, decision tree and k nearest neighbors. </a:t>
            </a:r>
          </a:p>
          <a:p>
            <a:r>
              <a:rPr lang="en-US" sz="1800" dirty="0">
                <a:hlinkClick r:id="rId3"/>
              </a:rPr>
              <a:t>https://github.com/kishenchandar/MyFirstRepository/blob/main/IBM-DS0321EN-SkillsNetwork_labs_module_4_SpaceX_Machine_Learning_Prediction_Part_5.jupyterlite.ipynb</a:t>
            </a:r>
            <a:r>
              <a:rPr lang="en-US" sz="1800" dirty="0"/>
              <a:t>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E172A7FB-33C4-D979-CA76-C87DC1EC8B06}"/>
              </a:ext>
            </a:extLst>
          </p:cNvPr>
          <p:cNvGraphicFramePr/>
          <p:nvPr>
            <p:extLst>
              <p:ext uri="{D42A27DB-BD31-4B8C-83A1-F6EECF244321}">
                <p14:modId xmlns:p14="http://schemas.microsoft.com/office/powerpoint/2010/main" val="2660612340"/>
              </p:ext>
            </p:extLst>
          </p:nvPr>
        </p:nvGraphicFramePr>
        <p:xfrm>
          <a:off x="770010" y="3429000"/>
          <a:ext cx="10651980" cy="27093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656678"/>
            <a:ext cx="10515600" cy="4507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Exploratory data analysis results</a:t>
            </a:r>
            <a:endParaRPr lang="en-US" sz="2400" dirty="0"/>
          </a:p>
          <a:p>
            <a:pPr lvl="1">
              <a:buFont typeface="Arial" panose="020B0604020202020204" pitchFamily="34" charset="0"/>
              <a:buChar char="•"/>
            </a:pPr>
            <a:r>
              <a:rPr lang="en-IN" sz="1800" dirty="0">
                <a:solidFill>
                  <a:srgbClr val="282828"/>
                </a:solidFill>
                <a:effectLst/>
                <a:latin typeface="Abadi" panose="020B0604020104020204" pitchFamily="34" charset="0"/>
              </a:rPr>
              <a:t>Space X uses 4 different launch sites; </a:t>
            </a:r>
            <a:endParaRPr lang="en-IN" sz="1800" dirty="0">
              <a:solidFill>
                <a:srgbClr val="282828"/>
              </a:solidFill>
              <a:effectLst/>
              <a:latin typeface="ArialMT"/>
            </a:endParaRPr>
          </a:p>
          <a:p>
            <a:pPr lvl="1">
              <a:buFont typeface="Arial" panose="020B0604020202020204" pitchFamily="34" charset="0"/>
              <a:buChar char="•"/>
            </a:pPr>
            <a:r>
              <a:rPr lang="en-IN" sz="1800" dirty="0">
                <a:solidFill>
                  <a:srgbClr val="282828"/>
                </a:solidFill>
                <a:effectLst/>
                <a:latin typeface="Abadi" panose="020B0604020104020204" pitchFamily="34" charset="0"/>
              </a:rPr>
              <a:t>The first launches were done to Space X itself and NASA; </a:t>
            </a:r>
            <a:endParaRPr lang="en-IN" sz="1800" dirty="0">
              <a:solidFill>
                <a:srgbClr val="282828"/>
              </a:solidFill>
              <a:effectLst/>
              <a:latin typeface="ArialMT"/>
            </a:endParaRPr>
          </a:p>
          <a:p>
            <a:pPr lvl="1">
              <a:buFont typeface="Arial" panose="020B0604020202020204" pitchFamily="34" charset="0"/>
              <a:buChar char="•"/>
            </a:pPr>
            <a:r>
              <a:rPr lang="en-IN" sz="1800" dirty="0">
                <a:solidFill>
                  <a:srgbClr val="282828"/>
                </a:solidFill>
                <a:effectLst/>
                <a:latin typeface="Abadi" panose="020B0604020104020204" pitchFamily="34" charset="0"/>
              </a:rPr>
              <a:t>The average payload of F9 v1.1 booster is 2,928 kg; </a:t>
            </a:r>
            <a:endParaRPr lang="en-IN" sz="1800" dirty="0">
              <a:solidFill>
                <a:srgbClr val="282828"/>
              </a:solidFill>
              <a:effectLst/>
              <a:latin typeface="ArialMT"/>
            </a:endParaRPr>
          </a:p>
          <a:p>
            <a:pPr lvl="1">
              <a:buFont typeface="Arial" panose="020B0604020202020204" pitchFamily="34" charset="0"/>
              <a:buChar char="•"/>
            </a:pPr>
            <a:r>
              <a:rPr lang="en-IN" sz="1800" dirty="0">
                <a:solidFill>
                  <a:srgbClr val="282828"/>
                </a:solidFill>
                <a:effectLst/>
                <a:latin typeface="Abadi" panose="020B0604020104020204" pitchFamily="34" charset="0"/>
              </a:rPr>
              <a:t>The first success landing outcome happened in 2015 fiver year after the first launch; </a:t>
            </a:r>
            <a:endParaRPr lang="en-IN" sz="1800" dirty="0">
              <a:solidFill>
                <a:srgbClr val="282828"/>
              </a:solidFill>
              <a:effectLst/>
              <a:latin typeface="ArialMT"/>
            </a:endParaRPr>
          </a:p>
          <a:p>
            <a:pPr lvl="1">
              <a:buFont typeface="Arial" panose="020B0604020202020204" pitchFamily="34" charset="0"/>
              <a:buChar char="•"/>
            </a:pPr>
            <a:r>
              <a:rPr lang="en-IN" sz="1800" dirty="0">
                <a:solidFill>
                  <a:srgbClr val="282828"/>
                </a:solidFill>
                <a:effectLst/>
                <a:latin typeface="Abadi" panose="020B0604020104020204" pitchFamily="34" charset="0"/>
              </a:rPr>
              <a:t>Many Falcon 9 booster versions were successful at landing in drone ships having payload above the average; </a:t>
            </a:r>
            <a:endParaRPr lang="en-IN" sz="1800" dirty="0">
              <a:solidFill>
                <a:srgbClr val="282828"/>
              </a:solidFill>
              <a:effectLst/>
              <a:latin typeface="ArialMT"/>
            </a:endParaRPr>
          </a:p>
          <a:p>
            <a:pPr lvl="1">
              <a:buFont typeface="Arial" panose="020B0604020202020204" pitchFamily="34" charset="0"/>
              <a:buChar char="•"/>
            </a:pPr>
            <a:r>
              <a:rPr lang="en-IN" sz="1800" dirty="0">
                <a:solidFill>
                  <a:srgbClr val="282828"/>
                </a:solidFill>
                <a:effectLst/>
                <a:latin typeface="Abadi" panose="020B0604020104020204" pitchFamily="34" charset="0"/>
              </a:rPr>
              <a:t>Almost 100% of mission outcomes were successful; </a:t>
            </a:r>
            <a:endParaRPr lang="en-IN" sz="1800" dirty="0">
              <a:solidFill>
                <a:srgbClr val="282828"/>
              </a:solidFill>
              <a:effectLst/>
              <a:latin typeface="ArialMT"/>
            </a:endParaRPr>
          </a:p>
          <a:p>
            <a:pPr lvl="1">
              <a:buFont typeface="Arial" panose="020B0604020202020204" pitchFamily="34" charset="0"/>
              <a:buChar char="•"/>
            </a:pPr>
            <a:r>
              <a:rPr lang="en-IN" sz="1800" dirty="0">
                <a:solidFill>
                  <a:srgbClr val="282828"/>
                </a:solidFill>
                <a:effectLst/>
                <a:latin typeface="Abadi" panose="020B0604020104020204" pitchFamily="34" charset="0"/>
              </a:rPr>
              <a:t>Two booster versions failed at landing in drone ships in 2015: F9 v1.1 B1012 and F9 v1.1 B1015; </a:t>
            </a:r>
            <a:endParaRPr lang="en-IN" sz="1800" dirty="0">
              <a:solidFill>
                <a:srgbClr val="282828"/>
              </a:solidFill>
              <a:effectLst/>
              <a:latin typeface="ArialMT"/>
            </a:endParaRPr>
          </a:p>
          <a:p>
            <a:pPr lvl="1">
              <a:buFont typeface="Arial" panose="020B0604020202020204" pitchFamily="34" charset="0"/>
              <a:buChar char="•"/>
            </a:pPr>
            <a:r>
              <a:rPr lang="en-IN" sz="1800" dirty="0">
                <a:solidFill>
                  <a:srgbClr val="282828"/>
                </a:solidFill>
                <a:effectLst/>
                <a:latin typeface="Abadi" panose="020B0604020104020204" pitchFamily="34" charset="0"/>
              </a:rPr>
              <a:t>The number of landing outcomes became as better as years passed. </a:t>
            </a:r>
            <a:endParaRPr lang="en-US"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656679"/>
            <a:ext cx="10515600" cy="1772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tx1"/>
                </a:solidFill>
                <a:latin typeface="Abadi" panose="020B0604020104020204" pitchFamily="34" charset="0"/>
              </a:rPr>
              <a:t>Interactive analytics demo in screenshots</a:t>
            </a:r>
          </a:p>
          <a:p>
            <a:pPr lvl="1">
              <a:lnSpc>
                <a:spcPct val="100000"/>
              </a:lnSpc>
              <a:spcBef>
                <a:spcPts val="1400"/>
              </a:spcBef>
            </a:pPr>
            <a:r>
              <a:rPr lang="en-US" sz="1800" dirty="0">
                <a:solidFill>
                  <a:schemeClr val="tx1"/>
                </a:solidFill>
              </a:rPr>
              <a:t>Using interactive analytics was possible to identify that launch sites use to be in safety places, near sea, for example and have a good logistic infrastructure around. </a:t>
            </a:r>
          </a:p>
          <a:p>
            <a:pPr lvl="1">
              <a:lnSpc>
                <a:spcPct val="100000"/>
              </a:lnSpc>
              <a:spcBef>
                <a:spcPts val="1400"/>
              </a:spcBef>
            </a:pPr>
            <a:r>
              <a:rPr lang="en-US" sz="1800" dirty="0">
                <a:solidFill>
                  <a:schemeClr val="tx1"/>
                </a:solidFill>
              </a:rPr>
              <a:t>Most launches happens at east coast launch sites. </a:t>
            </a:r>
            <a:endParaRPr lang="en-US" dirty="0">
              <a:solidFill>
                <a:schemeClr val="tx1"/>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076" name="Picture 4" descr="page18image22415184">
            <a:extLst>
              <a:ext uri="{FF2B5EF4-FFF2-40B4-BE49-F238E27FC236}">
                <a16:creationId xmlns:a16="http://schemas.microsoft.com/office/drawing/2014/main" id="{56E6DB17-47DB-8844-CA5E-B2CA03A522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7929" y="3784481"/>
            <a:ext cx="4038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page18image22414560">
            <a:extLst>
              <a:ext uri="{FF2B5EF4-FFF2-40B4-BE49-F238E27FC236}">
                <a16:creationId xmlns:a16="http://schemas.microsoft.com/office/drawing/2014/main" id="{D575C15E-D130-60AA-6CED-8C7858864D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5471" y="3771781"/>
            <a:ext cx="4038600" cy="245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567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656679"/>
            <a:ext cx="10515600" cy="1772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IN" sz="1800" dirty="0">
                <a:solidFill>
                  <a:srgbClr val="282828"/>
                </a:solidFill>
                <a:effectLst/>
                <a:latin typeface="Abadi" panose="020B0604020104020204" pitchFamily="34" charset="0"/>
              </a:rPr>
              <a:t>Predictive Analysis showed that Decision Tree Classifier is the best model to predict successful landings, having accuracy over 87% and accuracy for test data over 94%. </a:t>
            </a:r>
            <a:endParaRPr lang="en-IN" sz="16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1">
            <a:extLst>
              <a:ext uri="{FF2B5EF4-FFF2-40B4-BE49-F238E27FC236}">
                <a16:creationId xmlns:a16="http://schemas.microsoft.com/office/drawing/2014/main" id="{04BDD26B-E29A-A80B-58D2-B146B42E4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2661" y="3383973"/>
            <a:ext cx="3670300" cy="26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087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VAFB SLC 4E and KSC LC 39A had better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Also, the success rates improved over time across all locations.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4099" name="Picture 3">
            <a:extLst>
              <a:ext uri="{FF2B5EF4-FFF2-40B4-BE49-F238E27FC236}">
                <a16:creationId xmlns:a16="http://schemas.microsoft.com/office/drawing/2014/main" id="{06A46E01-8CC2-6B82-D4C2-14F5CAA6A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6262" y="1384646"/>
            <a:ext cx="5755319" cy="5157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IN" sz="1800" dirty="0">
                <a:latin typeface="-apple-system"/>
              </a:rPr>
              <a:t>F</a:t>
            </a:r>
            <a:r>
              <a:rPr lang="en-IN" sz="1800" b="0" i="0" u="none" strike="noStrike" dirty="0">
                <a:effectLst/>
                <a:latin typeface="-apple-system"/>
              </a:rPr>
              <a:t>or the VAFB-SLC launch site there are no rockets launched for heavy payload mass(greater than 10000)</a:t>
            </a:r>
          </a:p>
          <a:p>
            <a:pPr>
              <a:lnSpc>
                <a:spcPct val="100000"/>
              </a:lnSpc>
              <a:spcBef>
                <a:spcPts val="1400"/>
              </a:spcBef>
            </a:pPr>
            <a:r>
              <a:rPr lang="en-IN" sz="1800" dirty="0">
                <a:solidFill>
                  <a:schemeClr val="accent3">
                    <a:lumMod val="25000"/>
                  </a:schemeClr>
                </a:solidFill>
                <a:latin typeface="-apple-system"/>
              </a:rPr>
              <a:t>Higher the payload mass greater is the success rate</a:t>
            </a:r>
          </a:p>
          <a:p>
            <a:pPr>
              <a:lnSpc>
                <a:spcPct val="100000"/>
              </a:lnSpc>
              <a:spcBef>
                <a:spcPts val="1400"/>
              </a:spcBef>
            </a:pPr>
            <a:r>
              <a:rPr lang="en-IN" sz="1800" dirty="0">
                <a:solidFill>
                  <a:schemeClr val="accent3">
                    <a:lumMod val="25000"/>
                  </a:schemeClr>
                </a:solidFill>
                <a:latin typeface="-apple-system"/>
              </a:rPr>
              <a:t>For location KSC LC 39A, smaller payloads have greater success</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146" name="Picture 2">
            <a:extLst>
              <a:ext uri="{FF2B5EF4-FFF2-40B4-BE49-F238E27FC236}">
                <a16:creationId xmlns:a16="http://schemas.microsoft.com/office/drawing/2014/main" id="{C59F347D-29DC-E4DD-52FD-2DED7B2A0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2488" y="1454454"/>
            <a:ext cx="5153123" cy="4617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per the chart, the following orbits have the highest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ES-L1</a:t>
            </a:r>
          </a:p>
          <a:p>
            <a:pPr lvl="1">
              <a:lnSpc>
                <a:spcPct val="100000"/>
              </a:lnSpc>
              <a:spcBef>
                <a:spcPts val="1400"/>
              </a:spcBef>
            </a:pPr>
            <a:r>
              <a:rPr lang="en-US" sz="1800" dirty="0">
                <a:solidFill>
                  <a:schemeClr val="accent3">
                    <a:lumMod val="25000"/>
                  </a:schemeClr>
                </a:solidFill>
                <a:latin typeface="Abadi" panose="020B0604020104020204" pitchFamily="34" charset="0"/>
              </a:rPr>
              <a:t>GEO</a:t>
            </a:r>
          </a:p>
          <a:p>
            <a:pPr lvl="1">
              <a:lnSpc>
                <a:spcPct val="100000"/>
              </a:lnSpc>
              <a:spcBef>
                <a:spcPts val="1400"/>
              </a:spcBef>
            </a:pPr>
            <a:r>
              <a:rPr lang="en-US" sz="1800" dirty="0">
                <a:solidFill>
                  <a:schemeClr val="accent3">
                    <a:lumMod val="25000"/>
                  </a:schemeClr>
                </a:solidFill>
                <a:latin typeface="Abadi" panose="020B0604020104020204" pitchFamily="34" charset="0"/>
              </a:rPr>
              <a:t>HEO</a:t>
            </a:r>
          </a:p>
          <a:p>
            <a:pPr lvl="1">
              <a:lnSpc>
                <a:spcPct val="100000"/>
              </a:lnSpc>
              <a:spcBef>
                <a:spcPts val="1400"/>
              </a:spcBef>
            </a:pPr>
            <a:r>
              <a:rPr lang="en-US" sz="1800" dirty="0">
                <a:solidFill>
                  <a:schemeClr val="accent3">
                    <a:lumMod val="25000"/>
                  </a:schemeClr>
                </a:solidFill>
                <a:latin typeface="Abadi" panose="020B0604020104020204" pitchFamily="34" charset="0"/>
              </a:rPr>
              <a:t>SSO</a:t>
            </a:r>
          </a:p>
          <a:p>
            <a:pPr lvl="1">
              <a:lnSpc>
                <a:spcPct val="100000"/>
              </a:lnSpc>
              <a:spcBef>
                <a:spcPts val="1400"/>
              </a:spcBef>
            </a:pPr>
            <a:r>
              <a:rPr lang="en-US" sz="1800" dirty="0">
                <a:solidFill>
                  <a:schemeClr val="accent3">
                    <a:lumMod val="25000"/>
                  </a:schemeClr>
                </a:solidFill>
                <a:latin typeface="Abadi" panose="020B0604020104020204" pitchFamily="34" charset="0"/>
              </a:rPr>
              <a:t>VLEO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170" name="Picture 2">
            <a:extLst>
              <a:ext uri="{FF2B5EF4-FFF2-40B4-BE49-F238E27FC236}">
                <a16:creationId xmlns:a16="http://schemas.microsoft.com/office/drawing/2014/main" id="{0667A96C-7827-CB94-E704-512E80469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051" r="9878"/>
          <a:stretch/>
        </p:blipFill>
        <p:spPr bwMode="auto">
          <a:xfrm>
            <a:off x="6096000" y="1450506"/>
            <a:ext cx="5189611" cy="4508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In the LEO orbit the Success appears related to the number of flights; on the other hand, there seems to be no relationship between flight number when in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194" name="Picture 2">
            <a:extLst>
              <a:ext uri="{FF2B5EF4-FFF2-40B4-BE49-F238E27FC236}">
                <a16:creationId xmlns:a16="http://schemas.microsoft.com/office/drawing/2014/main" id="{8E6D2218-9E35-AA1F-0ABA-B2A355536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8766" y="1342020"/>
            <a:ext cx="5226845" cy="4683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With heavy payloads the successful landing or positive landing rate are more for </a:t>
            </a:r>
            <a:r>
              <a:rPr lang="en-CA" sz="2200" dirty="0" err="1">
                <a:solidFill>
                  <a:schemeClr val="accent3">
                    <a:lumMod val="25000"/>
                  </a:schemeClr>
                </a:solidFill>
                <a:latin typeface="Abadi" panose="020B0604020104020204" pitchFamily="34" charset="0"/>
              </a:rPr>
              <a:t>Polar,LEO</a:t>
            </a:r>
            <a:r>
              <a:rPr lang="en-CA" sz="2200" dirty="0">
                <a:solidFill>
                  <a:schemeClr val="accent3">
                    <a:lumMod val="25000"/>
                  </a:schemeClr>
                </a:solidFill>
                <a:latin typeface="Abadi" panose="020B0604020104020204" pitchFamily="34" charset="0"/>
              </a:rPr>
              <a:t> and ISS.</a:t>
            </a:r>
          </a:p>
          <a:p>
            <a:pPr>
              <a:lnSpc>
                <a:spcPct val="100000"/>
              </a:lnSpc>
              <a:spcBef>
                <a:spcPts val="1400"/>
              </a:spcBef>
            </a:pPr>
            <a:r>
              <a:rPr lang="en-CA" sz="2200" dirty="0">
                <a:solidFill>
                  <a:schemeClr val="accent3">
                    <a:lumMod val="25000"/>
                  </a:schemeClr>
                </a:solidFill>
                <a:latin typeface="Abadi" panose="020B0604020104020204" pitchFamily="34" charset="0"/>
              </a:rPr>
              <a:t>However for GTO we cannot distinguish this well as both positive landing rate and negative landing (unsuccessful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9218" name="Picture 2">
            <a:extLst>
              <a:ext uri="{FF2B5EF4-FFF2-40B4-BE49-F238E27FC236}">
                <a16:creationId xmlns:a16="http://schemas.microsoft.com/office/drawing/2014/main" id="{FBE9ADB0-4AFD-3BDA-F39F-659FB74F9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58530"/>
            <a:ext cx="5208420" cy="4667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400" dirty="0">
                <a:solidFill>
                  <a:schemeClr val="accent3">
                    <a:lumMod val="25000"/>
                  </a:schemeClr>
                </a:solidFill>
                <a:latin typeface="Abadi" panose="020B0604020104020204" pitchFamily="34" charset="0"/>
              </a:rPr>
              <a:t>One can observe that success rate since 2013 kept increasing</a:t>
            </a:r>
            <a:endParaRPr lang="en-US" sz="2400" dirty="0">
              <a:solidFill>
                <a:schemeClr val="accent3">
                  <a:lumMod val="25000"/>
                </a:schemeClr>
              </a:solidFill>
              <a:latin typeface=""/>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0242" name="Picture 2">
            <a:extLst>
              <a:ext uri="{FF2B5EF4-FFF2-40B4-BE49-F238E27FC236}">
                <a16:creationId xmlns:a16="http://schemas.microsoft.com/office/drawing/2014/main" id="{3B3B9B4C-FB1F-6759-DE67-81E76C75B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8163" y="1435093"/>
            <a:ext cx="5657448" cy="4243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 </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 </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 </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key word DISTINCT to show only unique launch sites from the SpaceX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8" name="Table 7">
            <a:extLst>
              <a:ext uri="{FF2B5EF4-FFF2-40B4-BE49-F238E27FC236}">
                <a16:creationId xmlns:a16="http://schemas.microsoft.com/office/drawing/2014/main" id="{9BBDD5C2-1702-717F-2F21-882E434EDB8B}"/>
              </a:ext>
            </a:extLst>
          </p:cNvPr>
          <p:cNvGraphicFramePr>
            <a:graphicFrameLocks noGrp="1"/>
          </p:cNvGraphicFramePr>
          <p:nvPr>
            <p:extLst>
              <p:ext uri="{D42A27DB-BD31-4B8C-83A1-F6EECF244321}">
                <p14:modId xmlns:p14="http://schemas.microsoft.com/office/powerpoint/2010/main" val="1176122039"/>
              </p:ext>
            </p:extLst>
          </p:nvPr>
        </p:nvGraphicFramePr>
        <p:xfrm>
          <a:off x="770008" y="2394624"/>
          <a:ext cx="10515600" cy="3643856"/>
        </p:xfrm>
        <a:graphic>
          <a:graphicData uri="http://schemas.openxmlformats.org/drawingml/2006/table">
            <a:tbl>
              <a:tblPr firstRow="1" bandRow="1">
                <a:tableStyleId>{5C22544A-7EE6-4342-B048-85BDC9FD1C3A}</a:tableStyleId>
              </a:tblPr>
              <a:tblGrid>
                <a:gridCol w="1051560">
                  <a:extLst>
                    <a:ext uri="{9D8B030D-6E8A-4147-A177-3AD203B41FA5}">
                      <a16:colId xmlns:a16="http://schemas.microsoft.com/office/drawing/2014/main" val="1295941873"/>
                    </a:ext>
                  </a:extLst>
                </a:gridCol>
                <a:gridCol w="1051560">
                  <a:extLst>
                    <a:ext uri="{9D8B030D-6E8A-4147-A177-3AD203B41FA5}">
                      <a16:colId xmlns:a16="http://schemas.microsoft.com/office/drawing/2014/main" val="525261740"/>
                    </a:ext>
                  </a:extLst>
                </a:gridCol>
                <a:gridCol w="1051560">
                  <a:extLst>
                    <a:ext uri="{9D8B030D-6E8A-4147-A177-3AD203B41FA5}">
                      <a16:colId xmlns:a16="http://schemas.microsoft.com/office/drawing/2014/main" val="2354245046"/>
                    </a:ext>
                  </a:extLst>
                </a:gridCol>
                <a:gridCol w="1051560">
                  <a:extLst>
                    <a:ext uri="{9D8B030D-6E8A-4147-A177-3AD203B41FA5}">
                      <a16:colId xmlns:a16="http://schemas.microsoft.com/office/drawing/2014/main" val="3946025571"/>
                    </a:ext>
                  </a:extLst>
                </a:gridCol>
                <a:gridCol w="1051560">
                  <a:extLst>
                    <a:ext uri="{9D8B030D-6E8A-4147-A177-3AD203B41FA5}">
                      <a16:colId xmlns:a16="http://schemas.microsoft.com/office/drawing/2014/main" val="3302509689"/>
                    </a:ext>
                  </a:extLst>
                </a:gridCol>
                <a:gridCol w="1051560">
                  <a:extLst>
                    <a:ext uri="{9D8B030D-6E8A-4147-A177-3AD203B41FA5}">
                      <a16:colId xmlns:a16="http://schemas.microsoft.com/office/drawing/2014/main" val="1231870848"/>
                    </a:ext>
                  </a:extLst>
                </a:gridCol>
                <a:gridCol w="1051560">
                  <a:extLst>
                    <a:ext uri="{9D8B030D-6E8A-4147-A177-3AD203B41FA5}">
                      <a16:colId xmlns:a16="http://schemas.microsoft.com/office/drawing/2014/main" val="3713579166"/>
                    </a:ext>
                  </a:extLst>
                </a:gridCol>
                <a:gridCol w="1051560">
                  <a:extLst>
                    <a:ext uri="{9D8B030D-6E8A-4147-A177-3AD203B41FA5}">
                      <a16:colId xmlns:a16="http://schemas.microsoft.com/office/drawing/2014/main" val="1518003662"/>
                    </a:ext>
                  </a:extLst>
                </a:gridCol>
                <a:gridCol w="1051560">
                  <a:extLst>
                    <a:ext uri="{9D8B030D-6E8A-4147-A177-3AD203B41FA5}">
                      <a16:colId xmlns:a16="http://schemas.microsoft.com/office/drawing/2014/main" val="306095390"/>
                    </a:ext>
                  </a:extLst>
                </a:gridCol>
                <a:gridCol w="1051560">
                  <a:extLst>
                    <a:ext uri="{9D8B030D-6E8A-4147-A177-3AD203B41FA5}">
                      <a16:colId xmlns:a16="http://schemas.microsoft.com/office/drawing/2014/main" val="3439048542"/>
                    </a:ext>
                  </a:extLst>
                </a:gridCol>
              </a:tblGrid>
              <a:tr h="442599">
                <a:tc>
                  <a:txBody>
                    <a:bodyPr/>
                    <a:lstStyle/>
                    <a:p>
                      <a:r>
                        <a:rPr lang="en-IN" sz="1200" b="1">
                          <a:effectLst/>
                        </a:rPr>
                        <a:t>Date</a:t>
                      </a:r>
                      <a:endParaRPr lang="en-IN" sz="1200">
                        <a:effectLst/>
                        <a:latin typeface="Helvetica Neue" panose="02000503000000020004" pitchFamily="2" charset="0"/>
                      </a:endParaRPr>
                    </a:p>
                  </a:txBody>
                  <a:tcPr marL="30940" marR="30940" marT="6188" marB="6188"/>
                </a:tc>
                <a:tc>
                  <a:txBody>
                    <a:bodyPr/>
                    <a:lstStyle/>
                    <a:p>
                      <a:r>
                        <a:rPr lang="en-IN" sz="1200" b="1">
                          <a:effectLst/>
                        </a:rPr>
                        <a:t>Time UTC</a:t>
                      </a:r>
                      <a:endParaRPr lang="en-IN" sz="1200">
                        <a:effectLst/>
                        <a:latin typeface="Helvetica Neue" panose="02000503000000020004" pitchFamily="2" charset="0"/>
                      </a:endParaRPr>
                    </a:p>
                  </a:txBody>
                  <a:tcPr marL="30940" marR="30940" marT="6188" marB="6188"/>
                </a:tc>
                <a:tc>
                  <a:txBody>
                    <a:bodyPr/>
                    <a:lstStyle/>
                    <a:p>
                      <a:r>
                        <a:rPr lang="en-IN" sz="1200" b="1">
                          <a:effectLst/>
                        </a:rPr>
                        <a:t>Booster Version</a:t>
                      </a:r>
                      <a:endParaRPr lang="en-IN" sz="1200">
                        <a:effectLst/>
                        <a:latin typeface="Helvetica Neue" panose="02000503000000020004" pitchFamily="2" charset="0"/>
                      </a:endParaRPr>
                    </a:p>
                  </a:txBody>
                  <a:tcPr marL="30940" marR="30940" marT="6188" marB="6188"/>
                </a:tc>
                <a:tc>
                  <a:txBody>
                    <a:bodyPr/>
                    <a:lstStyle/>
                    <a:p>
                      <a:r>
                        <a:rPr lang="en-IN" sz="1200" b="1">
                          <a:effectLst/>
                        </a:rPr>
                        <a:t>Launch Site</a:t>
                      </a:r>
                      <a:endParaRPr lang="en-IN" sz="1200">
                        <a:effectLst/>
                        <a:latin typeface="Helvetica Neue" panose="02000503000000020004" pitchFamily="2" charset="0"/>
                      </a:endParaRPr>
                    </a:p>
                  </a:txBody>
                  <a:tcPr marL="30940" marR="30940" marT="6188" marB="6188"/>
                </a:tc>
                <a:tc>
                  <a:txBody>
                    <a:bodyPr/>
                    <a:lstStyle/>
                    <a:p>
                      <a:r>
                        <a:rPr lang="en-IN" sz="1200" b="1">
                          <a:effectLst/>
                        </a:rPr>
                        <a:t>Payload</a:t>
                      </a:r>
                      <a:endParaRPr lang="en-IN" sz="1200">
                        <a:effectLst/>
                        <a:latin typeface="Helvetica Neue" panose="02000503000000020004" pitchFamily="2" charset="0"/>
                      </a:endParaRPr>
                    </a:p>
                  </a:txBody>
                  <a:tcPr marL="30940" marR="30940" marT="6188" marB="6188"/>
                </a:tc>
                <a:tc>
                  <a:txBody>
                    <a:bodyPr/>
                    <a:lstStyle/>
                    <a:p>
                      <a:r>
                        <a:rPr lang="en-IN" sz="1200" b="1">
                          <a:effectLst/>
                        </a:rPr>
                        <a:t>Payload Mass kg</a:t>
                      </a:r>
                      <a:endParaRPr lang="en-IN" sz="1200">
                        <a:effectLst/>
                        <a:latin typeface="Helvetica Neue" panose="02000503000000020004" pitchFamily="2" charset="0"/>
                      </a:endParaRPr>
                    </a:p>
                  </a:txBody>
                  <a:tcPr marL="30940" marR="30940" marT="6188" marB="6188"/>
                </a:tc>
                <a:tc>
                  <a:txBody>
                    <a:bodyPr/>
                    <a:lstStyle/>
                    <a:p>
                      <a:r>
                        <a:rPr lang="en-IN" sz="1200" b="1">
                          <a:effectLst/>
                        </a:rPr>
                        <a:t>Orbit</a:t>
                      </a:r>
                      <a:endParaRPr lang="en-IN" sz="1200">
                        <a:effectLst/>
                        <a:latin typeface="Helvetica Neue" panose="02000503000000020004" pitchFamily="2" charset="0"/>
                      </a:endParaRPr>
                    </a:p>
                  </a:txBody>
                  <a:tcPr marL="30940" marR="30940" marT="6188" marB="6188"/>
                </a:tc>
                <a:tc>
                  <a:txBody>
                    <a:bodyPr/>
                    <a:lstStyle/>
                    <a:p>
                      <a:r>
                        <a:rPr lang="en-IN" sz="1200" b="1">
                          <a:effectLst/>
                        </a:rPr>
                        <a:t>Customer</a:t>
                      </a:r>
                      <a:endParaRPr lang="en-IN" sz="1200">
                        <a:effectLst/>
                        <a:latin typeface="Helvetica Neue" panose="02000503000000020004" pitchFamily="2" charset="0"/>
                      </a:endParaRPr>
                    </a:p>
                  </a:txBody>
                  <a:tcPr marL="30940" marR="30940" marT="6188" marB="6188"/>
                </a:tc>
                <a:tc>
                  <a:txBody>
                    <a:bodyPr/>
                    <a:lstStyle/>
                    <a:p>
                      <a:r>
                        <a:rPr lang="en-IN" sz="1200" b="1">
                          <a:effectLst/>
                        </a:rPr>
                        <a:t>Mission Outcome</a:t>
                      </a:r>
                      <a:endParaRPr lang="en-IN" sz="1200">
                        <a:effectLst/>
                        <a:latin typeface="Helvetica Neue" panose="02000503000000020004" pitchFamily="2" charset="0"/>
                      </a:endParaRPr>
                    </a:p>
                  </a:txBody>
                  <a:tcPr marL="30940" marR="30940" marT="6188" marB="6188"/>
                </a:tc>
                <a:tc>
                  <a:txBody>
                    <a:bodyPr/>
                    <a:lstStyle/>
                    <a:p>
                      <a:r>
                        <a:rPr lang="en-IN" sz="1200" b="1">
                          <a:effectLst/>
                        </a:rPr>
                        <a:t>Landing Outcome</a:t>
                      </a:r>
                      <a:endParaRPr lang="en-IN" sz="1200">
                        <a:effectLst/>
                        <a:latin typeface="Helvetica Neue" panose="02000503000000020004" pitchFamily="2" charset="0"/>
                      </a:endParaRPr>
                    </a:p>
                  </a:txBody>
                  <a:tcPr marL="30940" marR="30940" marT="6188" marB="6188"/>
                </a:tc>
                <a:extLst>
                  <a:ext uri="{0D108BD9-81ED-4DB2-BD59-A6C34878D82A}">
                    <a16:rowId xmlns:a16="http://schemas.microsoft.com/office/drawing/2014/main" val="976802327"/>
                  </a:ext>
                </a:extLst>
              </a:tr>
              <a:tr h="730990">
                <a:tc>
                  <a:txBody>
                    <a:bodyPr/>
                    <a:lstStyle/>
                    <a:p>
                      <a:r>
                        <a:rPr lang="en-IN" sz="1200">
                          <a:effectLst/>
                        </a:rPr>
                        <a:t>2010-06-04</a:t>
                      </a:r>
                      <a:endParaRPr lang="en-IN" sz="1200">
                        <a:effectLst/>
                        <a:latin typeface="Helvetica Neue" panose="02000503000000020004" pitchFamily="2" charset="0"/>
                      </a:endParaRPr>
                    </a:p>
                  </a:txBody>
                  <a:tcPr marL="30940" marR="30940" marT="6188" marB="6188"/>
                </a:tc>
                <a:tc>
                  <a:txBody>
                    <a:bodyPr/>
                    <a:lstStyle/>
                    <a:p>
                      <a:r>
                        <a:rPr lang="en-IN" sz="1200">
                          <a:effectLst/>
                        </a:rPr>
                        <a:t>18:45:00</a:t>
                      </a:r>
                      <a:endParaRPr lang="en-IN" sz="1200">
                        <a:effectLst/>
                        <a:latin typeface="Helvetica Neue" panose="02000503000000020004" pitchFamily="2" charset="0"/>
                      </a:endParaRPr>
                    </a:p>
                  </a:txBody>
                  <a:tcPr marL="30940" marR="30940" marT="6188" marB="6188"/>
                </a:tc>
                <a:tc>
                  <a:txBody>
                    <a:bodyPr/>
                    <a:lstStyle/>
                    <a:p>
                      <a:r>
                        <a:rPr lang="en-IN" sz="1200">
                          <a:effectLst/>
                        </a:rPr>
                        <a:t>F9 v1.0 B0003</a:t>
                      </a:r>
                      <a:endParaRPr lang="en-IN" sz="1200">
                        <a:effectLst/>
                        <a:latin typeface="Helvetica Neue" panose="02000503000000020004" pitchFamily="2" charset="0"/>
                      </a:endParaRPr>
                    </a:p>
                  </a:txBody>
                  <a:tcPr marL="30940" marR="30940" marT="6188" marB="6188"/>
                </a:tc>
                <a:tc>
                  <a:txBody>
                    <a:bodyPr/>
                    <a:lstStyle/>
                    <a:p>
                      <a:r>
                        <a:rPr lang="en-IN" sz="1200" b="1">
                          <a:effectLst/>
                        </a:rPr>
                        <a:t>CCA</a:t>
                      </a:r>
                      <a:r>
                        <a:rPr lang="en-IN" sz="1200">
                          <a:effectLst/>
                        </a:rPr>
                        <a:t>FS LC-40</a:t>
                      </a:r>
                      <a:endParaRPr lang="en-IN" sz="1200">
                        <a:effectLst/>
                        <a:latin typeface="Helvetica Neue" panose="02000503000000020004" pitchFamily="2" charset="0"/>
                      </a:endParaRPr>
                    </a:p>
                  </a:txBody>
                  <a:tcPr marL="30940" marR="30940" marT="6188" marB="6188"/>
                </a:tc>
                <a:tc>
                  <a:txBody>
                    <a:bodyPr/>
                    <a:lstStyle/>
                    <a:p>
                      <a:r>
                        <a:rPr lang="en-IN" sz="1200">
                          <a:effectLst/>
                        </a:rPr>
                        <a:t>Dragon Spacecraft Qualification Unit</a:t>
                      </a:r>
                      <a:endParaRPr lang="en-IN" sz="1200">
                        <a:effectLst/>
                        <a:latin typeface="Helvetica Neue" panose="02000503000000020004" pitchFamily="2" charset="0"/>
                      </a:endParaRPr>
                    </a:p>
                  </a:txBody>
                  <a:tcPr marL="30940" marR="30940" marT="6188" marB="6188"/>
                </a:tc>
                <a:tc>
                  <a:txBody>
                    <a:bodyPr/>
                    <a:lstStyle/>
                    <a:p>
                      <a:r>
                        <a:rPr lang="en-IN" sz="1200">
                          <a:effectLst/>
                        </a:rPr>
                        <a:t>0</a:t>
                      </a:r>
                      <a:endParaRPr lang="en-IN" sz="1200">
                        <a:effectLst/>
                        <a:latin typeface="Helvetica Neue" panose="02000503000000020004" pitchFamily="2" charset="0"/>
                      </a:endParaRPr>
                    </a:p>
                  </a:txBody>
                  <a:tcPr marL="30940" marR="30940" marT="6188" marB="6188"/>
                </a:tc>
                <a:tc>
                  <a:txBody>
                    <a:bodyPr/>
                    <a:lstStyle/>
                    <a:p>
                      <a:r>
                        <a:rPr lang="en-IN" sz="1200">
                          <a:effectLst/>
                        </a:rPr>
                        <a:t>LEO</a:t>
                      </a:r>
                      <a:endParaRPr lang="en-IN" sz="1200">
                        <a:effectLst/>
                        <a:latin typeface="Helvetica Neue" panose="02000503000000020004" pitchFamily="2" charset="0"/>
                      </a:endParaRPr>
                    </a:p>
                  </a:txBody>
                  <a:tcPr marL="30940" marR="30940" marT="6188" marB="6188"/>
                </a:tc>
                <a:tc>
                  <a:txBody>
                    <a:bodyPr/>
                    <a:lstStyle/>
                    <a:p>
                      <a:r>
                        <a:rPr lang="en-IN" sz="1200">
                          <a:effectLst/>
                        </a:rPr>
                        <a:t>SpaceX</a:t>
                      </a:r>
                      <a:endParaRPr lang="en-IN" sz="1200">
                        <a:effectLst/>
                        <a:latin typeface="Helvetica Neue" panose="02000503000000020004" pitchFamily="2" charset="0"/>
                      </a:endParaRPr>
                    </a:p>
                  </a:txBody>
                  <a:tcPr marL="30940" marR="30940" marT="6188" marB="6188"/>
                </a:tc>
                <a:tc>
                  <a:txBody>
                    <a:bodyPr/>
                    <a:lstStyle/>
                    <a:p>
                      <a:r>
                        <a:rPr lang="en-IN" sz="1200">
                          <a:effectLst/>
                        </a:rPr>
                        <a:t>Success</a:t>
                      </a:r>
                      <a:endParaRPr lang="en-IN" sz="1200">
                        <a:effectLst/>
                        <a:latin typeface="Helvetica Neue" panose="02000503000000020004" pitchFamily="2" charset="0"/>
                      </a:endParaRPr>
                    </a:p>
                  </a:txBody>
                  <a:tcPr marL="30940" marR="30940" marT="6188" marB="6188"/>
                </a:tc>
                <a:tc>
                  <a:txBody>
                    <a:bodyPr/>
                    <a:lstStyle/>
                    <a:p>
                      <a:r>
                        <a:rPr lang="en-IN" sz="1200">
                          <a:effectLst/>
                        </a:rPr>
                        <a:t>Failure (parachute)</a:t>
                      </a:r>
                      <a:endParaRPr lang="en-IN" sz="1200">
                        <a:effectLst/>
                        <a:latin typeface="Helvetica Neue" panose="02000503000000020004" pitchFamily="2" charset="0"/>
                      </a:endParaRPr>
                    </a:p>
                  </a:txBody>
                  <a:tcPr marL="30940" marR="30940" marT="6188" marB="6188"/>
                </a:tc>
                <a:extLst>
                  <a:ext uri="{0D108BD9-81ED-4DB2-BD59-A6C34878D82A}">
                    <a16:rowId xmlns:a16="http://schemas.microsoft.com/office/drawing/2014/main" val="2947616658"/>
                  </a:ext>
                </a:extLst>
              </a:tr>
              <a:tr h="1307770">
                <a:tc>
                  <a:txBody>
                    <a:bodyPr/>
                    <a:lstStyle/>
                    <a:p>
                      <a:r>
                        <a:rPr lang="en-IN" sz="1200">
                          <a:effectLst/>
                        </a:rPr>
                        <a:t>2010-12-08</a:t>
                      </a:r>
                      <a:endParaRPr lang="en-IN" sz="1200">
                        <a:effectLst/>
                        <a:latin typeface="Helvetica Neue" panose="02000503000000020004" pitchFamily="2" charset="0"/>
                      </a:endParaRPr>
                    </a:p>
                  </a:txBody>
                  <a:tcPr marL="30940" marR="30940" marT="6188" marB="6188"/>
                </a:tc>
                <a:tc>
                  <a:txBody>
                    <a:bodyPr/>
                    <a:lstStyle/>
                    <a:p>
                      <a:r>
                        <a:rPr lang="en-IN" sz="1200">
                          <a:effectLst/>
                        </a:rPr>
                        <a:t>15:43:00</a:t>
                      </a:r>
                      <a:endParaRPr lang="en-IN" sz="1200">
                        <a:effectLst/>
                        <a:latin typeface="Helvetica Neue" panose="02000503000000020004" pitchFamily="2" charset="0"/>
                      </a:endParaRPr>
                    </a:p>
                  </a:txBody>
                  <a:tcPr marL="30940" marR="30940" marT="6188" marB="6188"/>
                </a:tc>
                <a:tc>
                  <a:txBody>
                    <a:bodyPr/>
                    <a:lstStyle/>
                    <a:p>
                      <a:r>
                        <a:rPr lang="en-IN" sz="1200">
                          <a:effectLst/>
                        </a:rPr>
                        <a:t>F9 v1.0 B0004</a:t>
                      </a:r>
                      <a:endParaRPr lang="en-IN" sz="1200">
                        <a:effectLst/>
                        <a:latin typeface="Helvetica Neue" panose="02000503000000020004" pitchFamily="2" charset="0"/>
                      </a:endParaRPr>
                    </a:p>
                  </a:txBody>
                  <a:tcPr marL="30940" marR="30940" marT="6188" marB="6188"/>
                </a:tc>
                <a:tc>
                  <a:txBody>
                    <a:bodyPr/>
                    <a:lstStyle/>
                    <a:p>
                      <a:r>
                        <a:rPr lang="en-IN" sz="1200" b="1">
                          <a:effectLst/>
                        </a:rPr>
                        <a:t>CCA</a:t>
                      </a:r>
                      <a:r>
                        <a:rPr lang="en-IN" sz="1200">
                          <a:effectLst/>
                        </a:rPr>
                        <a:t>FS LC-40</a:t>
                      </a:r>
                      <a:endParaRPr lang="en-IN" sz="1200">
                        <a:effectLst/>
                        <a:latin typeface="Helvetica Neue" panose="02000503000000020004" pitchFamily="2" charset="0"/>
                      </a:endParaRPr>
                    </a:p>
                  </a:txBody>
                  <a:tcPr marL="30940" marR="30940" marT="6188" marB="6188"/>
                </a:tc>
                <a:tc>
                  <a:txBody>
                    <a:bodyPr/>
                    <a:lstStyle/>
                    <a:p>
                      <a:r>
                        <a:rPr lang="en-IN" sz="1200">
                          <a:effectLst/>
                        </a:rPr>
                        <a:t>Dragon demo flight C1, two CubeSats, barrel of Brouere cheese</a:t>
                      </a:r>
                      <a:endParaRPr lang="en-IN" sz="1200">
                        <a:effectLst/>
                        <a:latin typeface="Helvetica Neue" panose="02000503000000020004" pitchFamily="2" charset="0"/>
                      </a:endParaRPr>
                    </a:p>
                  </a:txBody>
                  <a:tcPr marL="30940" marR="30940" marT="6188" marB="6188"/>
                </a:tc>
                <a:tc>
                  <a:txBody>
                    <a:bodyPr/>
                    <a:lstStyle/>
                    <a:p>
                      <a:r>
                        <a:rPr lang="en-IN" sz="1200">
                          <a:effectLst/>
                        </a:rPr>
                        <a:t>0</a:t>
                      </a:r>
                      <a:endParaRPr lang="en-IN" sz="1200">
                        <a:effectLst/>
                        <a:latin typeface="Helvetica Neue" panose="02000503000000020004" pitchFamily="2" charset="0"/>
                      </a:endParaRPr>
                    </a:p>
                  </a:txBody>
                  <a:tcPr marL="30940" marR="30940" marT="6188" marB="6188"/>
                </a:tc>
                <a:tc>
                  <a:txBody>
                    <a:bodyPr/>
                    <a:lstStyle/>
                    <a:p>
                      <a:r>
                        <a:rPr lang="en-IN" sz="1200">
                          <a:effectLst/>
                        </a:rPr>
                        <a:t>LEO (ISS)</a:t>
                      </a:r>
                      <a:endParaRPr lang="en-IN" sz="1200">
                        <a:effectLst/>
                        <a:latin typeface="Helvetica Neue" panose="02000503000000020004" pitchFamily="2" charset="0"/>
                      </a:endParaRPr>
                    </a:p>
                  </a:txBody>
                  <a:tcPr marL="30940" marR="30940" marT="6188" marB="6188"/>
                </a:tc>
                <a:tc>
                  <a:txBody>
                    <a:bodyPr/>
                    <a:lstStyle/>
                    <a:p>
                      <a:r>
                        <a:rPr lang="en-IN" sz="1200">
                          <a:effectLst/>
                        </a:rPr>
                        <a:t>NASA (COTS) NRO</a:t>
                      </a:r>
                      <a:endParaRPr lang="en-IN" sz="1200">
                        <a:effectLst/>
                        <a:latin typeface="Helvetica Neue" panose="02000503000000020004" pitchFamily="2" charset="0"/>
                      </a:endParaRPr>
                    </a:p>
                  </a:txBody>
                  <a:tcPr marL="30940" marR="30940" marT="6188" marB="6188"/>
                </a:tc>
                <a:tc>
                  <a:txBody>
                    <a:bodyPr/>
                    <a:lstStyle/>
                    <a:p>
                      <a:r>
                        <a:rPr lang="en-IN" sz="1200">
                          <a:effectLst/>
                        </a:rPr>
                        <a:t>Success</a:t>
                      </a:r>
                      <a:endParaRPr lang="en-IN" sz="1200">
                        <a:effectLst/>
                        <a:latin typeface="Helvetica Neue" panose="02000503000000020004" pitchFamily="2" charset="0"/>
                      </a:endParaRPr>
                    </a:p>
                  </a:txBody>
                  <a:tcPr marL="30940" marR="30940" marT="6188" marB="6188"/>
                </a:tc>
                <a:tc>
                  <a:txBody>
                    <a:bodyPr/>
                    <a:lstStyle/>
                    <a:p>
                      <a:r>
                        <a:rPr lang="en-IN" sz="1200">
                          <a:effectLst/>
                        </a:rPr>
                        <a:t>Failure (parachute)</a:t>
                      </a:r>
                      <a:endParaRPr lang="en-IN" sz="1200">
                        <a:effectLst/>
                        <a:latin typeface="Helvetica Neue" panose="02000503000000020004" pitchFamily="2" charset="0"/>
                      </a:endParaRPr>
                    </a:p>
                  </a:txBody>
                  <a:tcPr marL="30940" marR="30940" marT="6188" marB="6188"/>
                </a:tc>
                <a:extLst>
                  <a:ext uri="{0D108BD9-81ED-4DB2-BD59-A6C34878D82A}">
                    <a16:rowId xmlns:a16="http://schemas.microsoft.com/office/drawing/2014/main" val="2480557285"/>
                  </a:ext>
                </a:extLst>
              </a:tr>
              <a:tr h="442599">
                <a:tc>
                  <a:txBody>
                    <a:bodyPr/>
                    <a:lstStyle/>
                    <a:p>
                      <a:r>
                        <a:rPr lang="en-IN" sz="1200">
                          <a:effectLst/>
                        </a:rPr>
                        <a:t>2012-05-22</a:t>
                      </a:r>
                      <a:endParaRPr lang="en-IN" sz="1200">
                        <a:effectLst/>
                        <a:latin typeface="Helvetica Neue" panose="02000503000000020004" pitchFamily="2" charset="0"/>
                      </a:endParaRPr>
                    </a:p>
                  </a:txBody>
                  <a:tcPr marL="30940" marR="30940" marT="6188" marB="6188"/>
                </a:tc>
                <a:tc>
                  <a:txBody>
                    <a:bodyPr/>
                    <a:lstStyle/>
                    <a:p>
                      <a:r>
                        <a:rPr lang="en-IN" sz="1200">
                          <a:effectLst/>
                        </a:rPr>
                        <a:t>07:44:00</a:t>
                      </a:r>
                      <a:endParaRPr lang="en-IN" sz="1200">
                        <a:effectLst/>
                        <a:latin typeface="Helvetica Neue" panose="02000503000000020004" pitchFamily="2" charset="0"/>
                      </a:endParaRPr>
                    </a:p>
                  </a:txBody>
                  <a:tcPr marL="30940" marR="30940" marT="6188" marB="6188"/>
                </a:tc>
                <a:tc>
                  <a:txBody>
                    <a:bodyPr/>
                    <a:lstStyle/>
                    <a:p>
                      <a:r>
                        <a:rPr lang="en-IN" sz="1200">
                          <a:effectLst/>
                        </a:rPr>
                        <a:t>F9 v1.0 B0005</a:t>
                      </a:r>
                      <a:endParaRPr lang="en-IN" sz="1200">
                        <a:effectLst/>
                        <a:latin typeface="Helvetica Neue" panose="02000503000000020004" pitchFamily="2" charset="0"/>
                      </a:endParaRPr>
                    </a:p>
                  </a:txBody>
                  <a:tcPr marL="30940" marR="30940" marT="6188" marB="6188"/>
                </a:tc>
                <a:tc>
                  <a:txBody>
                    <a:bodyPr/>
                    <a:lstStyle/>
                    <a:p>
                      <a:r>
                        <a:rPr lang="en-IN" sz="1200" b="1">
                          <a:effectLst/>
                        </a:rPr>
                        <a:t>CCA</a:t>
                      </a:r>
                      <a:r>
                        <a:rPr lang="en-IN" sz="1200">
                          <a:effectLst/>
                        </a:rPr>
                        <a:t>FS LC-40</a:t>
                      </a:r>
                      <a:endParaRPr lang="en-IN" sz="1200">
                        <a:effectLst/>
                        <a:latin typeface="Helvetica Neue" panose="02000503000000020004" pitchFamily="2" charset="0"/>
                      </a:endParaRPr>
                    </a:p>
                  </a:txBody>
                  <a:tcPr marL="30940" marR="30940" marT="6188" marB="6188"/>
                </a:tc>
                <a:tc>
                  <a:txBody>
                    <a:bodyPr/>
                    <a:lstStyle/>
                    <a:p>
                      <a:r>
                        <a:rPr lang="en-IN" sz="1200">
                          <a:effectLst/>
                        </a:rPr>
                        <a:t>Dragon demo flight C2</a:t>
                      </a:r>
                      <a:endParaRPr lang="en-IN" sz="1200">
                        <a:effectLst/>
                        <a:latin typeface="Helvetica Neue" panose="02000503000000020004" pitchFamily="2" charset="0"/>
                      </a:endParaRPr>
                    </a:p>
                  </a:txBody>
                  <a:tcPr marL="30940" marR="30940" marT="6188" marB="6188"/>
                </a:tc>
                <a:tc>
                  <a:txBody>
                    <a:bodyPr/>
                    <a:lstStyle/>
                    <a:p>
                      <a:r>
                        <a:rPr lang="en-IN" sz="1200">
                          <a:effectLst/>
                        </a:rPr>
                        <a:t>525</a:t>
                      </a:r>
                      <a:endParaRPr lang="en-IN" sz="1200">
                        <a:effectLst/>
                        <a:latin typeface="Helvetica Neue" panose="02000503000000020004" pitchFamily="2" charset="0"/>
                      </a:endParaRPr>
                    </a:p>
                  </a:txBody>
                  <a:tcPr marL="30940" marR="30940" marT="6188" marB="6188"/>
                </a:tc>
                <a:tc>
                  <a:txBody>
                    <a:bodyPr/>
                    <a:lstStyle/>
                    <a:p>
                      <a:r>
                        <a:rPr lang="en-IN" sz="1200">
                          <a:effectLst/>
                        </a:rPr>
                        <a:t>LEO (ISS)</a:t>
                      </a:r>
                      <a:endParaRPr lang="en-IN" sz="1200">
                        <a:effectLst/>
                        <a:latin typeface="Helvetica Neue" panose="02000503000000020004" pitchFamily="2" charset="0"/>
                      </a:endParaRPr>
                    </a:p>
                  </a:txBody>
                  <a:tcPr marL="30940" marR="30940" marT="6188" marB="6188"/>
                </a:tc>
                <a:tc>
                  <a:txBody>
                    <a:bodyPr/>
                    <a:lstStyle/>
                    <a:p>
                      <a:r>
                        <a:rPr lang="en-IN" sz="1200">
                          <a:effectLst/>
                        </a:rPr>
                        <a:t>NASA (COTS)</a:t>
                      </a:r>
                      <a:endParaRPr lang="en-IN" sz="1200">
                        <a:effectLst/>
                        <a:latin typeface="Helvetica Neue" panose="02000503000000020004" pitchFamily="2" charset="0"/>
                      </a:endParaRPr>
                    </a:p>
                  </a:txBody>
                  <a:tcPr marL="30940" marR="30940" marT="6188" marB="6188"/>
                </a:tc>
                <a:tc>
                  <a:txBody>
                    <a:bodyPr/>
                    <a:lstStyle/>
                    <a:p>
                      <a:r>
                        <a:rPr lang="en-IN" sz="1200">
                          <a:effectLst/>
                        </a:rPr>
                        <a:t>Success</a:t>
                      </a:r>
                      <a:endParaRPr lang="en-IN" sz="1200">
                        <a:effectLst/>
                        <a:latin typeface="Helvetica Neue" panose="02000503000000020004" pitchFamily="2" charset="0"/>
                      </a:endParaRPr>
                    </a:p>
                  </a:txBody>
                  <a:tcPr marL="30940" marR="30940" marT="6188" marB="6188"/>
                </a:tc>
                <a:tc>
                  <a:txBody>
                    <a:bodyPr/>
                    <a:lstStyle/>
                    <a:p>
                      <a:r>
                        <a:rPr lang="en-IN" sz="1200">
                          <a:effectLst/>
                        </a:rPr>
                        <a:t>No attempt</a:t>
                      </a:r>
                      <a:endParaRPr lang="en-IN" sz="1200">
                        <a:effectLst/>
                        <a:latin typeface="Helvetica Neue" panose="02000503000000020004" pitchFamily="2" charset="0"/>
                      </a:endParaRPr>
                    </a:p>
                  </a:txBody>
                  <a:tcPr marL="30940" marR="30940" marT="6188" marB="6188"/>
                </a:tc>
                <a:extLst>
                  <a:ext uri="{0D108BD9-81ED-4DB2-BD59-A6C34878D82A}">
                    <a16:rowId xmlns:a16="http://schemas.microsoft.com/office/drawing/2014/main" val="4123628713"/>
                  </a:ext>
                </a:extLst>
              </a:tr>
              <a:tr h="353496">
                <a:tc>
                  <a:txBody>
                    <a:bodyPr/>
                    <a:lstStyle/>
                    <a:p>
                      <a:r>
                        <a:rPr lang="en-IN" sz="1200">
                          <a:effectLst/>
                        </a:rPr>
                        <a:t>2012-10-08</a:t>
                      </a:r>
                      <a:endParaRPr lang="en-IN" sz="1200">
                        <a:effectLst/>
                        <a:latin typeface="Helvetica Neue" panose="02000503000000020004" pitchFamily="2" charset="0"/>
                      </a:endParaRPr>
                    </a:p>
                  </a:txBody>
                  <a:tcPr marL="30940" marR="30940" marT="6188" marB="6188"/>
                </a:tc>
                <a:tc>
                  <a:txBody>
                    <a:bodyPr/>
                    <a:lstStyle/>
                    <a:p>
                      <a:r>
                        <a:rPr lang="en-IN" sz="1200">
                          <a:effectLst/>
                        </a:rPr>
                        <a:t>00:35:00</a:t>
                      </a:r>
                      <a:endParaRPr lang="en-IN" sz="1200">
                        <a:effectLst/>
                        <a:latin typeface="Helvetica Neue" panose="02000503000000020004" pitchFamily="2" charset="0"/>
                      </a:endParaRPr>
                    </a:p>
                  </a:txBody>
                  <a:tcPr marL="30940" marR="30940" marT="6188" marB="6188"/>
                </a:tc>
                <a:tc>
                  <a:txBody>
                    <a:bodyPr/>
                    <a:lstStyle/>
                    <a:p>
                      <a:r>
                        <a:rPr lang="en-IN" sz="1200">
                          <a:effectLst/>
                        </a:rPr>
                        <a:t>F9 v1.0 B0006</a:t>
                      </a:r>
                      <a:endParaRPr lang="en-IN" sz="1200">
                        <a:effectLst/>
                        <a:latin typeface="Helvetica Neue" panose="02000503000000020004" pitchFamily="2" charset="0"/>
                      </a:endParaRPr>
                    </a:p>
                  </a:txBody>
                  <a:tcPr marL="30940" marR="30940" marT="6188" marB="6188"/>
                </a:tc>
                <a:tc>
                  <a:txBody>
                    <a:bodyPr/>
                    <a:lstStyle/>
                    <a:p>
                      <a:r>
                        <a:rPr lang="en-IN" sz="1200" b="1">
                          <a:effectLst/>
                        </a:rPr>
                        <a:t>CCA</a:t>
                      </a:r>
                      <a:r>
                        <a:rPr lang="en-IN" sz="1200">
                          <a:effectLst/>
                        </a:rPr>
                        <a:t>FS LC-40</a:t>
                      </a:r>
                      <a:endParaRPr lang="en-IN" sz="1200">
                        <a:effectLst/>
                        <a:latin typeface="Helvetica Neue" panose="02000503000000020004" pitchFamily="2" charset="0"/>
                      </a:endParaRPr>
                    </a:p>
                  </a:txBody>
                  <a:tcPr marL="30940" marR="30940" marT="6188" marB="6188"/>
                </a:tc>
                <a:tc>
                  <a:txBody>
                    <a:bodyPr/>
                    <a:lstStyle/>
                    <a:p>
                      <a:r>
                        <a:rPr lang="en-IN" sz="1200">
                          <a:effectLst/>
                        </a:rPr>
                        <a:t>SpaceX CRS-1</a:t>
                      </a:r>
                      <a:endParaRPr lang="en-IN" sz="1200">
                        <a:effectLst/>
                        <a:latin typeface="Helvetica Neue" panose="02000503000000020004" pitchFamily="2" charset="0"/>
                      </a:endParaRPr>
                    </a:p>
                  </a:txBody>
                  <a:tcPr marL="30940" marR="30940" marT="6188" marB="6188"/>
                </a:tc>
                <a:tc>
                  <a:txBody>
                    <a:bodyPr/>
                    <a:lstStyle/>
                    <a:p>
                      <a:r>
                        <a:rPr lang="en-IN" sz="1200">
                          <a:effectLst/>
                        </a:rPr>
                        <a:t>500</a:t>
                      </a:r>
                      <a:endParaRPr lang="en-IN" sz="1200">
                        <a:effectLst/>
                        <a:latin typeface="Helvetica Neue" panose="02000503000000020004" pitchFamily="2" charset="0"/>
                      </a:endParaRPr>
                    </a:p>
                  </a:txBody>
                  <a:tcPr marL="30940" marR="30940" marT="6188" marB="6188"/>
                </a:tc>
                <a:tc>
                  <a:txBody>
                    <a:bodyPr/>
                    <a:lstStyle/>
                    <a:p>
                      <a:r>
                        <a:rPr lang="en-IN" sz="1200">
                          <a:effectLst/>
                        </a:rPr>
                        <a:t>LEO (ISS)</a:t>
                      </a:r>
                      <a:endParaRPr lang="en-IN" sz="1200">
                        <a:effectLst/>
                        <a:latin typeface="Helvetica Neue" panose="02000503000000020004" pitchFamily="2" charset="0"/>
                      </a:endParaRPr>
                    </a:p>
                  </a:txBody>
                  <a:tcPr marL="30940" marR="30940" marT="6188" marB="6188"/>
                </a:tc>
                <a:tc>
                  <a:txBody>
                    <a:bodyPr/>
                    <a:lstStyle/>
                    <a:p>
                      <a:r>
                        <a:rPr lang="en-IN" sz="1200">
                          <a:effectLst/>
                        </a:rPr>
                        <a:t>NASA (CRS)</a:t>
                      </a:r>
                      <a:endParaRPr lang="en-IN" sz="1200">
                        <a:effectLst/>
                        <a:latin typeface="Helvetica Neue" panose="02000503000000020004" pitchFamily="2" charset="0"/>
                      </a:endParaRPr>
                    </a:p>
                  </a:txBody>
                  <a:tcPr marL="30940" marR="30940" marT="6188" marB="6188"/>
                </a:tc>
                <a:tc>
                  <a:txBody>
                    <a:bodyPr/>
                    <a:lstStyle/>
                    <a:p>
                      <a:r>
                        <a:rPr lang="en-IN" sz="1200">
                          <a:effectLst/>
                        </a:rPr>
                        <a:t>Success</a:t>
                      </a:r>
                      <a:endParaRPr lang="en-IN" sz="1200">
                        <a:effectLst/>
                        <a:latin typeface="Helvetica Neue" panose="02000503000000020004" pitchFamily="2" charset="0"/>
                      </a:endParaRPr>
                    </a:p>
                  </a:txBody>
                  <a:tcPr marL="30940" marR="30940" marT="6188" marB="6188"/>
                </a:tc>
                <a:tc>
                  <a:txBody>
                    <a:bodyPr/>
                    <a:lstStyle/>
                    <a:p>
                      <a:r>
                        <a:rPr lang="en-IN" sz="1200" dirty="0">
                          <a:effectLst/>
                        </a:rPr>
                        <a:t>No attempt</a:t>
                      </a:r>
                      <a:endParaRPr lang="en-IN" sz="1200" dirty="0">
                        <a:effectLst/>
                        <a:latin typeface="Helvetica Neue" panose="02000503000000020004" pitchFamily="2" charset="0"/>
                      </a:endParaRPr>
                    </a:p>
                  </a:txBody>
                  <a:tcPr marL="30940" marR="30940" marT="6188" marB="6188"/>
                </a:tc>
                <a:extLst>
                  <a:ext uri="{0D108BD9-81ED-4DB2-BD59-A6C34878D82A}">
                    <a16:rowId xmlns:a16="http://schemas.microsoft.com/office/drawing/2014/main" val="1990033148"/>
                  </a:ext>
                </a:extLst>
              </a:tr>
              <a:tr h="353496">
                <a:tc>
                  <a:txBody>
                    <a:bodyPr/>
                    <a:lstStyle/>
                    <a:p>
                      <a:r>
                        <a:rPr lang="en-IN" sz="1200">
                          <a:effectLst/>
                        </a:rPr>
                        <a:t>2013-03-01</a:t>
                      </a:r>
                      <a:endParaRPr lang="en-IN" sz="1200">
                        <a:effectLst/>
                        <a:latin typeface="Helvetica Neue" panose="02000503000000020004" pitchFamily="2" charset="0"/>
                      </a:endParaRPr>
                    </a:p>
                  </a:txBody>
                  <a:tcPr marL="30940" marR="30940" marT="6188" marB="6188"/>
                </a:tc>
                <a:tc>
                  <a:txBody>
                    <a:bodyPr/>
                    <a:lstStyle/>
                    <a:p>
                      <a:r>
                        <a:rPr lang="en-IN" sz="1200">
                          <a:effectLst/>
                        </a:rPr>
                        <a:t>15:10:00</a:t>
                      </a:r>
                      <a:endParaRPr lang="en-IN" sz="1200">
                        <a:effectLst/>
                        <a:latin typeface="Helvetica Neue" panose="02000503000000020004" pitchFamily="2" charset="0"/>
                      </a:endParaRPr>
                    </a:p>
                  </a:txBody>
                  <a:tcPr marL="30940" marR="30940" marT="6188" marB="6188"/>
                </a:tc>
                <a:tc>
                  <a:txBody>
                    <a:bodyPr/>
                    <a:lstStyle/>
                    <a:p>
                      <a:r>
                        <a:rPr lang="en-IN" sz="1200">
                          <a:effectLst/>
                        </a:rPr>
                        <a:t>F9 v1.0 B0007</a:t>
                      </a:r>
                      <a:endParaRPr lang="en-IN" sz="1200">
                        <a:effectLst/>
                        <a:latin typeface="Helvetica Neue" panose="02000503000000020004" pitchFamily="2" charset="0"/>
                      </a:endParaRPr>
                    </a:p>
                  </a:txBody>
                  <a:tcPr marL="30940" marR="30940" marT="6188" marB="6188"/>
                </a:tc>
                <a:tc>
                  <a:txBody>
                    <a:bodyPr/>
                    <a:lstStyle/>
                    <a:p>
                      <a:r>
                        <a:rPr lang="en-IN" sz="1200" b="1">
                          <a:effectLst/>
                        </a:rPr>
                        <a:t>CCA</a:t>
                      </a:r>
                      <a:r>
                        <a:rPr lang="en-IN" sz="1200">
                          <a:effectLst/>
                        </a:rPr>
                        <a:t>FS LC-40</a:t>
                      </a:r>
                      <a:endParaRPr lang="en-IN" sz="1200">
                        <a:effectLst/>
                        <a:latin typeface="Helvetica Neue" panose="02000503000000020004" pitchFamily="2" charset="0"/>
                      </a:endParaRPr>
                    </a:p>
                  </a:txBody>
                  <a:tcPr marL="30940" marR="30940" marT="6188" marB="6188"/>
                </a:tc>
                <a:tc>
                  <a:txBody>
                    <a:bodyPr/>
                    <a:lstStyle/>
                    <a:p>
                      <a:r>
                        <a:rPr lang="en-IN" sz="1200">
                          <a:effectLst/>
                        </a:rPr>
                        <a:t>SpaceX CRS-2</a:t>
                      </a:r>
                      <a:endParaRPr lang="en-IN" sz="1200">
                        <a:effectLst/>
                        <a:latin typeface="Helvetica Neue" panose="02000503000000020004" pitchFamily="2" charset="0"/>
                      </a:endParaRPr>
                    </a:p>
                  </a:txBody>
                  <a:tcPr marL="30940" marR="30940" marT="6188" marB="6188"/>
                </a:tc>
                <a:tc>
                  <a:txBody>
                    <a:bodyPr/>
                    <a:lstStyle/>
                    <a:p>
                      <a:r>
                        <a:rPr lang="en-IN" sz="1200">
                          <a:effectLst/>
                        </a:rPr>
                        <a:t>677</a:t>
                      </a:r>
                      <a:endParaRPr lang="en-IN" sz="1200">
                        <a:effectLst/>
                        <a:latin typeface="Helvetica Neue" panose="02000503000000020004" pitchFamily="2" charset="0"/>
                      </a:endParaRPr>
                    </a:p>
                  </a:txBody>
                  <a:tcPr marL="30940" marR="30940" marT="6188" marB="6188"/>
                </a:tc>
                <a:tc>
                  <a:txBody>
                    <a:bodyPr/>
                    <a:lstStyle/>
                    <a:p>
                      <a:r>
                        <a:rPr lang="en-IN" sz="1200">
                          <a:effectLst/>
                        </a:rPr>
                        <a:t>LEO (ISS)</a:t>
                      </a:r>
                      <a:endParaRPr lang="en-IN" sz="1200">
                        <a:effectLst/>
                        <a:latin typeface="Helvetica Neue" panose="02000503000000020004" pitchFamily="2" charset="0"/>
                      </a:endParaRPr>
                    </a:p>
                  </a:txBody>
                  <a:tcPr marL="30940" marR="30940" marT="6188" marB="6188"/>
                </a:tc>
                <a:tc>
                  <a:txBody>
                    <a:bodyPr/>
                    <a:lstStyle/>
                    <a:p>
                      <a:r>
                        <a:rPr lang="en-IN" sz="1200">
                          <a:effectLst/>
                        </a:rPr>
                        <a:t>NASA (CRS)</a:t>
                      </a:r>
                      <a:endParaRPr lang="en-IN" sz="1200">
                        <a:effectLst/>
                        <a:latin typeface="Helvetica Neue" panose="02000503000000020004" pitchFamily="2" charset="0"/>
                      </a:endParaRPr>
                    </a:p>
                  </a:txBody>
                  <a:tcPr marL="30940" marR="30940" marT="6188" marB="6188"/>
                </a:tc>
                <a:tc>
                  <a:txBody>
                    <a:bodyPr/>
                    <a:lstStyle/>
                    <a:p>
                      <a:r>
                        <a:rPr lang="en-IN" sz="1200">
                          <a:effectLst/>
                        </a:rPr>
                        <a:t>Success</a:t>
                      </a:r>
                      <a:endParaRPr lang="en-IN" sz="1200">
                        <a:effectLst/>
                        <a:latin typeface="Helvetica Neue" panose="02000503000000020004" pitchFamily="2" charset="0"/>
                      </a:endParaRPr>
                    </a:p>
                  </a:txBody>
                  <a:tcPr marL="30940" marR="30940" marT="6188" marB="6188"/>
                </a:tc>
                <a:tc>
                  <a:txBody>
                    <a:bodyPr/>
                    <a:lstStyle/>
                    <a:p>
                      <a:r>
                        <a:rPr lang="en-IN" sz="1200" dirty="0">
                          <a:effectLst/>
                        </a:rPr>
                        <a:t>No attempt</a:t>
                      </a:r>
                      <a:endParaRPr lang="en-IN" sz="1200" dirty="0">
                        <a:effectLst/>
                        <a:latin typeface="Helvetica Neue" panose="02000503000000020004" pitchFamily="2" charset="0"/>
                      </a:endParaRPr>
                    </a:p>
                  </a:txBody>
                  <a:tcPr marL="30940" marR="30940" marT="6188" marB="6188"/>
                </a:tc>
                <a:extLst>
                  <a:ext uri="{0D108BD9-81ED-4DB2-BD59-A6C34878D82A}">
                    <a16:rowId xmlns:a16="http://schemas.microsoft.com/office/drawing/2014/main" val="3074440444"/>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CBA8707C-17D4-24CB-3D86-1EC58D2DAD8B}"/>
              </a:ext>
            </a:extLst>
          </p:cNvPr>
          <p:cNvPicPr>
            <a:picLocks noChangeAspect="1"/>
          </p:cNvPicPr>
          <p:nvPr/>
        </p:nvPicPr>
        <p:blipFill>
          <a:blip r:embed="rId3"/>
          <a:stretch>
            <a:fillRect/>
          </a:stretch>
        </p:blipFill>
        <p:spPr>
          <a:xfrm>
            <a:off x="871379" y="2484597"/>
            <a:ext cx="10367443" cy="188880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759DDE9-11B0-3F9E-85D6-77137FF8E615}"/>
              </a:ext>
            </a:extLst>
          </p:cNvPr>
          <p:cNvPicPr>
            <a:picLocks noChangeAspect="1"/>
          </p:cNvPicPr>
          <p:nvPr/>
        </p:nvPicPr>
        <p:blipFill>
          <a:blip r:embed="rId3"/>
          <a:stretch>
            <a:fillRect/>
          </a:stretch>
        </p:blipFill>
        <p:spPr>
          <a:xfrm>
            <a:off x="1079914" y="2603016"/>
            <a:ext cx="10032171" cy="22236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70454"/>
            <a:ext cx="10326708" cy="4695568"/>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p>
          <a:p>
            <a:pPr marL="457200" lvl="1" indent="0">
              <a:lnSpc>
                <a:spcPct val="120000"/>
              </a:lnSpc>
              <a:buNone/>
            </a:pPr>
            <a:r>
              <a:rPr lang="en-IN" sz="1500" dirty="0">
                <a:solidFill>
                  <a:srgbClr val="282828"/>
                </a:solidFill>
                <a:effectLst/>
                <a:latin typeface="Abadi" panose="020B0604020104020204" pitchFamily="34" charset="0"/>
              </a:rPr>
              <a:t>Insightful and relevant data was collected using public sources. Exploratory Data Analysis resulted in identifying the best features to predict the success of launches. ML prediction allowed to identify the best model to predict the characteristics that are important for the launch.</a:t>
            </a:r>
            <a:endParaRPr lang="en-US" sz="11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D25ED9B-2D0D-E11B-4127-A92DEE8299C0}"/>
              </a:ext>
            </a:extLst>
          </p:cNvPr>
          <p:cNvPicPr>
            <a:picLocks noChangeAspect="1"/>
          </p:cNvPicPr>
          <p:nvPr/>
        </p:nvPicPr>
        <p:blipFill>
          <a:blip r:embed="rId3"/>
          <a:stretch>
            <a:fillRect/>
          </a:stretch>
        </p:blipFill>
        <p:spPr>
          <a:xfrm>
            <a:off x="1756604" y="2315660"/>
            <a:ext cx="7772400" cy="440871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838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80ACD96-FAC8-9A2E-D9FA-15EE85FDC244}"/>
              </a:ext>
            </a:extLst>
          </p:cNvPr>
          <p:cNvPicPr>
            <a:picLocks noChangeAspect="1"/>
          </p:cNvPicPr>
          <p:nvPr/>
        </p:nvPicPr>
        <p:blipFill>
          <a:blip r:embed="rId3"/>
          <a:stretch>
            <a:fillRect/>
          </a:stretch>
        </p:blipFill>
        <p:spPr>
          <a:xfrm>
            <a:off x="1243381" y="2411310"/>
            <a:ext cx="9705238" cy="248548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5732"/>
            <a:ext cx="9745589" cy="459123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a:t>
            </a:r>
          </a:p>
          <a:p>
            <a:pPr>
              <a:lnSpc>
                <a:spcPct val="100000"/>
              </a:lnSpc>
              <a:spcBef>
                <a:spcPts val="1400"/>
              </a:spcBef>
            </a:pPr>
            <a:r>
              <a:rPr lang="en-US" sz="2200" dirty="0">
                <a:solidFill>
                  <a:schemeClr val="accent3">
                    <a:lumMod val="25000"/>
                  </a:schemeClr>
                </a:solidFill>
                <a:latin typeface="Abadi" panose="020B0604020104020204" pitchFamily="34" charset="0"/>
              </a:rPr>
              <a:t>Successful: 100</a:t>
            </a:r>
          </a:p>
          <a:p>
            <a:pPr>
              <a:lnSpc>
                <a:spcPct val="100000"/>
              </a:lnSpc>
              <a:spcBef>
                <a:spcPts val="1400"/>
              </a:spcBef>
            </a:pPr>
            <a:r>
              <a:rPr lang="en-US" sz="2200" dirty="0">
                <a:solidFill>
                  <a:schemeClr val="accent3">
                    <a:lumMod val="25000"/>
                  </a:schemeClr>
                </a:solidFill>
                <a:latin typeface="Abadi" panose="020B0604020104020204" pitchFamily="34" charset="0"/>
              </a:rPr>
              <a:t>Failed: 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5732"/>
            <a:ext cx="9745589" cy="459123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8ACF0CA-B638-8F34-BA8B-71EF52BDC423}"/>
              </a:ext>
            </a:extLst>
          </p:cNvPr>
          <p:cNvPicPr>
            <a:picLocks noChangeAspect="1"/>
          </p:cNvPicPr>
          <p:nvPr/>
        </p:nvPicPr>
        <p:blipFill>
          <a:blip r:embed="rId3"/>
          <a:stretch>
            <a:fillRect/>
          </a:stretch>
        </p:blipFill>
        <p:spPr>
          <a:xfrm>
            <a:off x="2141611" y="2242899"/>
            <a:ext cx="7772400" cy="378267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92327FFE-6272-0C0D-81DB-91E3827BEA3C}"/>
              </a:ext>
            </a:extLst>
          </p:cNvPr>
          <p:cNvPicPr>
            <a:picLocks noChangeAspect="1"/>
          </p:cNvPicPr>
          <p:nvPr/>
        </p:nvPicPr>
        <p:blipFill>
          <a:blip r:embed="rId3"/>
          <a:stretch>
            <a:fillRect/>
          </a:stretch>
        </p:blipFill>
        <p:spPr>
          <a:xfrm>
            <a:off x="969137" y="2844677"/>
            <a:ext cx="10253726" cy="230605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E9FED4E6-62B9-2984-8693-5AF121A4A92C}"/>
              </a:ext>
            </a:extLst>
          </p:cNvPr>
          <p:cNvPicPr>
            <a:picLocks noChangeAspect="1"/>
          </p:cNvPicPr>
          <p:nvPr/>
        </p:nvPicPr>
        <p:blipFill>
          <a:blip r:embed="rId3"/>
          <a:stretch>
            <a:fillRect/>
          </a:stretch>
        </p:blipFill>
        <p:spPr>
          <a:xfrm>
            <a:off x="1216659" y="3157671"/>
            <a:ext cx="9758682" cy="239773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43928"/>
            <a:ext cx="9745589" cy="775422"/>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All launch sites are near the sea.</a:t>
            </a:r>
          </a:p>
          <a:p>
            <a:pPr>
              <a:lnSpc>
                <a:spcPct val="100000"/>
              </a:lnSpc>
              <a:spcBef>
                <a:spcPts val="1400"/>
              </a:spcBef>
            </a:pPr>
            <a:r>
              <a:rPr lang="en-US" sz="2200" dirty="0">
                <a:solidFill>
                  <a:schemeClr val="accent3">
                    <a:lumMod val="25000"/>
                  </a:schemeClr>
                </a:solidFill>
                <a:latin typeface="Abadi"/>
              </a:rPr>
              <a:t>All launch sites are at the southern most parts of the USA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a:extLst>
              <a:ext uri="{FF2B5EF4-FFF2-40B4-BE49-F238E27FC236}">
                <a16:creationId xmlns:a16="http://schemas.microsoft.com/office/drawing/2014/main" id="{82BD2995-A4B4-F4D0-59E4-DF84E7EE1CC1}"/>
              </a:ext>
            </a:extLst>
          </p:cNvPr>
          <p:cNvPicPr>
            <a:picLocks noChangeAspect="1"/>
          </p:cNvPicPr>
          <p:nvPr/>
        </p:nvPicPr>
        <p:blipFill>
          <a:blip r:embed="rId3"/>
          <a:stretch>
            <a:fillRect/>
          </a:stretch>
        </p:blipFill>
        <p:spPr>
          <a:xfrm>
            <a:off x="2209800" y="1456459"/>
            <a:ext cx="7772400" cy="394508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74957" y="5173883"/>
            <a:ext cx="3201578" cy="851689"/>
          </a:xfrm>
          <a:prstGeom prst="rect">
            <a:avLst/>
          </a:prstGeom>
        </p:spPr>
        <p:txBody>
          <a:bodyPr lIns="91440" tIns="45720" rIns="91440" bIns="45720" anchor="t">
            <a:normAutofit/>
          </a:bodyPr>
          <a:lstStyle/>
          <a:p>
            <a:r>
              <a:rPr lang="en-IN" sz="1800" dirty="0">
                <a:solidFill>
                  <a:srgbClr val="282828"/>
                </a:solidFill>
                <a:effectLst/>
                <a:latin typeface="Abadi" panose="020B0604020104020204" pitchFamily="34" charset="0"/>
              </a:rPr>
              <a:t>Green markers indicate successful and red ones indicate failure. </a:t>
            </a:r>
            <a:endParaRPr lang="en-IN" sz="1600"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 </a:t>
            </a:r>
          </a:p>
        </p:txBody>
      </p:sp>
      <p:pic>
        <p:nvPicPr>
          <p:cNvPr id="4" name="Picture 3">
            <a:extLst>
              <a:ext uri="{FF2B5EF4-FFF2-40B4-BE49-F238E27FC236}">
                <a16:creationId xmlns:a16="http://schemas.microsoft.com/office/drawing/2014/main" id="{EB26E2DC-C464-8878-7575-42606761B616}"/>
              </a:ext>
            </a:extLst>
          </p:cNvPr>
          <p:cNvPicPr>
            <a:picLocks noChangeAspect="1"/>
          </p:cNvPicPr>
          <p:nvPr/>
        </p:nvPicPr>
        <p:blipFill>
          <a:blip r:embed="rId3"/>
          <a:stretch>
            <a:fillRect/>
          </a:stretch>
        </p:blipFill>
        <p:spPr>
          <a:xfrm>
            <a:off x="4954730" y="1440832"/>
            <a:ext cx="6221805" cy="3029415"/>
          </a:xfrm>
          <a:prstGeom prst="rect">
            <a:avLst/>
          </a:prstGeom>
        </p:spPr>
      </p:pic>
      <p:pic>
        <p:nvPicPr>
          <p:cNvPr id="7" name="Picture 6">
            <a:extLst>
              <a:ext uri="{FF2B5EF4-FFF2-40B4-BE49-F238E27FC236}">
                <a16:creationId xmlns:a16="http://schemas.microsoft.com/office/drawing/2014/main" id="{15B6D62E-89A6-3CFA-316A-AE97131B1496}"/>
              </a:ext>
            </a:extLst>
          </p:cNvPr>
          <p:cNvPicPr>
            <a:picLocks noChangeAspect="1"/>
          </p:cNvPicPr>
          <p:nvPr/>
        </p:nvPicPr>
        <p:blipFill rotWithShape="1">
          <a:blip r:embed="rId4"/>
          <a:srcRect r="34963"/>
          <a:stretch/>
        </p:blipFill>
        <p:spPr>
          <a:xfrm>
            <a:off x="2106593" y="2043727"/>
            <a:ext cx="4622457" cy="3981846"/>
          </a:xfrm>
          <a:prstGeom prst="rect">
            <a:avLst/>
          </a:prstGeom>
          <a:ln>
            <a:solidFill>
              <a:schemeClr val="tx1"/>
            </a:solidFill>
          </a:ln>
        </p:spPr>
      </p:pic>
      <p:cxnSp>
        <p:nvCxnSpPr>
          <p:cNvPr id="10" name="Straight Connector 9">
            <a:extLst>
              <a:ext uri="{FF2B5EF4-FFF2-40B4-BE49-F238E27FC236}">
                <a16:creationId xmlns:a16="http://schemas.microsoft.com/office/drawing/2014/main" id="{017BE757-60C2-FF40-FD2E-B8237633C21C}"/>
              </a:ext>
            </a:extLst>
          </p:cNvPr>
          <p:cNvCxnSpPr/>
          <p:nvPr/>
        </p:nvCxnSpPr>
        <p:spPr>
          <a:xfrm flipH="1" flipV="1">
            <a:off x="6729050" y="2043727"/>
            <a:ext cx="3271477" cy="1385273"/>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463250DB-DB73-5C9F-0261-2712C7FC7089}"/>
              </a:ext>
            </a:extLst>
          </p:cNvPr>
          <p:cNvCxnSpPr/>
          <p:nvPr/>
        </p:nvCxnSpPr>
        <p:spPr>
          <a:xfrm flipH="1">
            <a:off x="6729050" y="3634451"/>
            <a:ext cx="3356357" cy="2391122"/>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sites to its proximities</a:t>
            </a:r>
          </a:p>
        </p:txBody>
      </p:sp>
      <p:pic>
        <p:nvPicPr>
          <p:cNvPr id="4" name="Picture 3">
            <a:extLst>
              <a:ext uri="{FF2B5EF4-FFF2-40B4-BE49-F238E27FC236}">
                <a16:creationId xmlns:a16="http://schemas.microsoft.com/office/drawing/2014/main" id="{7CF3120E-88F7-BCE4-D3BB-D43CD450A451}"/>
              </a:ext>
            </a:extLst>
          </p:cNvPr>
          <p:cNvPicPr>
            <a:picLocks noChangeAspect="1"/>
          </p:cNvPicPr>
          <p:nvPr/>
        </p:nvPicPr>
        <p:blipFill>
          <a:blip r:embed="rId3"/>
          <a:stretch>
            <a:fillRect/>
          </a:stretch>
        </p:blipFill>
        <p:spPr>
          <a:xfrm>
            <a:off x="770011" y="1457003"/>
            <a:ext cx="8486491" cy="3943993"/>
          </a:xfrm>
          <a:prstGeom prst="rect">
            <a:avLst/>
          </a:prstGeom>
        </p:spPr>
      </p:pic>
      <p:sp>
        <p:nvSpPr>
          <p:cNvPr id="6" name="Content Placeholder 4">
            <a:extLst>
              <a:ext uri="{FF2B5EF4-FFF2-40B4-BE49-F238E27FC236}">
                <a16:creationId xmlns:a16="http://schemas.microsoft.com/office/drawing/2014/main" id="{85AFBBFB-E7B4-615A-21C9-482AA62328CC}"/>
              </a:ext>
            </a:extLst>
          </p:cNvPr>
          <p:cNvSpPr txBox="1">
            <a:spLocks/>
          </p:cNvSpPr>
          <p:nvPr/>
        </p:nvSpPr>
        <p:spPr>
          <a:xfrm>
            <a:off x="9256501" y="1457003"/>
            <a:ext cx="2029109" cy="394399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solidFill>
                  <a:srgbClr val="282828"/>
                </a:solidFill>
                <a:latin typeface="Abadi" panose="020B0604020104020204" pitchFamily="34" charset="0"/>
              </a:rPr>
              <a:t>All launch sites are closest to the sea</a:t>
            </a:r>
          </a:p>
          <a:p>
            <a:r>
              <a:rPr lang="en-IN" sz="1800" dirty="0">
                <a:solidFill>
                  <a:srgbClr val="282828"/>
                </a:solidFill>
                <a:latin typeface="Abadi" panose="020B0604020104020204" pitchFamily="34" charset="0"/>
              </a:rPr>
              <a:t>Not all launch site are close to Railways</a:t>
            </a:r>
          </a:p>
          <a:p>
            <a:r>
              <a:rPr lang="en-IN" sz="1800" dirty="0">
                <a:solidFill>
                  <a:srgbClr val="282828"/>
                </a:solidFill>
                <a:effectLst/>
                <a:latin typeface="Abadi" panose="020B0604020104020204" pitchFamily="34" charset="0"/>
              </a:rPr>
              <a:t>Launch site KSC LC-39A </a:t>
            </a:r>
            <a:r>
              <a:rPr lang="en-IN" sz="1800" dirty="0" err="1">
                <a:solidFill>
                  <a:srgbClr val="282828"/>
                </a:solidFill>
                <a:effectLst/>
                <a:latin typeface="Abadi" panose="020B0604020104020204" pitchFamily="34" charset="0"/>
              </a:rPr>
              <a:t>isnear</a:t>
            </a:r>
            <a:r>
              <a:rPr lang="en-IN" sz="1800" dirty="0">
                <a:solidFill>
                  <a:srgbClr val="282828"/>
                </a:solidFill>
                <a:effectLst/>
                <a:latin typeface="Abadi" panose="020B0604020104020204" pitchFamily="34" charset="0"/>
              </a:rPr>
              <a:t> railroad and road and relatively far from inhabited areas. </a:t>
            </a:r>
            <a:endParaRPr lang="en-IN" sz="1100" dirty="0"/>
          </a:p>
          <a:p>
            <a:endParaRPr lang="en-IN" sz="1600" dirty="0"/>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82810"/>
            <a:ext cx="10399485" cy="4542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a:t>
            </a:r>
          </a:p>
          <a:p>
            <a:pPr lvl="1">
              <a:spcBef>
                <a:spcPts val="1400"/>
              </a:spcBef>
            </a:pPr>
            <a:r>
              <a:rPr lang="en-US" sz="1800" dirty="0">
                <a:solidFill>
                  <a:schemeClr val="accent3">
                    <a:lumMod val="25000"/>
                  </a:schemeClr>
                </a:solidFill>
                <a:latin typeface="Abadi" panose="020B0604020104020204" pitchFamily="34" charset="0"/>
              </a:rPr>
              <a:t>If it can be determined that the first stage is a success - i.e., the rocket can land, we can determine the cost of a launch. This information can be used if an alternate company wants to bid against space X for a rocket launch. </a:t>
            </a:r>
          </a:p>
          <a:p>
            <a:pPr lvl="1">
              <a:spcBef>
                <a:spcPts val="1400"/>
              </a:spcBef>
            </a:pPr>
            <a:r>
              <a:rPr lang="en-US" sz="1800" dirty="0">
                <a:solidFill>
                  <a:schemeClr val="accent3">
                    <a:lumMod val="25000"/>
                  </a:schemeClr>
                </a:solidFill>
                <a:latin typeface="Abadi" panose="020B0604020104020204" pitchFamily="34" charset="0"/>
              </a:rPr>
              <a:t>The objective is to evaluate the feasibility of the new company Space Y to compete with Space X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685800" lvl="2">
              <a:spcBef>
                <a:spcPts val="1400"/>
              </a:spcBef>
            </a:pPr>
            <a:r>
              <a:rPr lang="en-US" sz="1800" dirty="0">
                <a:solidFill>
                  <a:schemeClr val="accent3">
                    <a:lumMod val="25000"/>
                  </a:schemeClr>
                </a:solidFill>
                <a:latin typeface="Abadi" panose="020B0604020104020204" pitchFamily="34" charset="0"/>
              </a:rPr>
              <a:t>What are the factors that determine the rocket will land successfully?</a:t>
            </a:r>
          </a:p>
          <a:p>
            <a:pPr marL="685800" lvl="2">
              <a:spcBef>
                <a:spcPts val="1400"/>
              </a:spcBef>
            </a:pPr>
            <a:r>
              <a:rPr lang="en-US" sz="1800" dirty="0">
                <a:solidFill>
                  <a:schemeClr val="accent3">
                    <a:lumMod val="25000"/>
                  </a:schemeClr>
                </a:solidFill>
                <a:latin typeface="Abadi" panose="020B0604020104020204" pitchFamily="34" charset="0"/>
              </a:rPr>
              <a:t>The correlation amongst various features that determine the success rate of a successful landing.</a:t>
            </a:r>
          </a:p>
          <a:p>
            <a:pPr marL="685800" lvl="2">
              <a:spcBef>
                <a:spcPts val="1400"/>
              </a:spcBef>
            </a:pPr>
            <a:r>
              <a:rPr lang="en-US" sz="1800" dirty="0">
                <a:solidFill>
                  <a:schemeClr val="accent3">
                    <a:lumMod val="25000"/>
                  </a:schemeClr>
                </a:solidFill>
                <a:latin typeface="Abadi" panose="020B0604020104020204" pitchFamily="34" charset="0"/>
              </a:rPr>
              <a:t>Pre-conditions that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29076"/>
            <a:ext cx="2260563" cy="277253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highest percentage of successful launches followed by CCAFS LC-40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rates of each launch site</a:t>
            </a:r>
          </a:p>
        </p:txBody>
      </p:sp>
      <p:pic>
        <p:nvPicPr>
          <p:cNvPr id="4" name="Picture 3">
            <a:extLst>
              <a:ext uri="{FF2B5EF4-FFF2-40B4-BE49-F238E27FC236}">
                <a16:creationId xmlns:a16="http://schemas.microsoft.com/office/drawing/2014/main" id="{6E36BDE7-B572-904E-A690-DAE1C0A84DBB}"/>
              </a:ext>
            </a:extLst>
          </p:cNvPr>
          <p:cNvPicPr>
            <a:picLocks noChangeAspect="1"/>
          </p:cNvPicPr>
          <p:nvPr/>
        </p:nvPicPr>
        <p:blipFill rotWithShape="1">
          <a:blip r:embed="rId3"/>
          <a:srcRect b="50000"/>
          <a:stretch/>
        </p:blipFill>
        <p:spPr>
          <a:xfrm>
            <a:off x="3066557" y="1331439"/>
            <a:ext cx="8355432" cy="477803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a:t>
            </a:r>
          </a:p>
        </p:txBody>
      </p:sp>
      <p:pic>
        <p:nvPicPr>
          <p:cNvPr id="4" name="Picture 3">
            <a:extLst>
              <a:ext uri="{FF2B5EF4-FFF2-40B4-BE49-F238E27FC236}">
                <a16:creationId xmlns:a16="http://schemas.microsoft.com/office/drawing/2014/main" id="{186943D7-5003-546B-CC8D-118273C4A51A}"/>
              </a:ext>
            </a:extLst>
          </p:cNvPr>
          <p:cNvPicPr>
            <a:picLocks noChangeAspect="1"/>
          </p:cNvPicPr>
          <p:nvPr/>
        </p:nvPicPr>
        <p:blipFill>
          <a:blip r:embed="rId3"/>
          <a:stretch>
            <a:fillRect/>
          </a:stretch>
        </p:blipFill>
        <p:spPr>
          <a:xfrm>
            <a:off x="2313972" y="1376825"/>
            <a:ext cx="7772400" cy="3666226"/>
          </a:xfrm>
          <a:prstGeom prst="rect">
            <a:avLst/>
          </a:prstGeom>
        </p:spPr>
      </p:pic>
      <p:sp>
        <p:nvSpPr>
          <p:cNvPr id="6" name="Content Placeholder 4">
            <a:extLst>
              <a:ext uri="{FF2B5EF4-FFF2-40B4-BE49-F238E27FC236}">
                <a16:creationId xmlns:a16="http://schemas.microsoft.com/office/drawing/2014/main" id="{7E20EF05-DF59-0566-3A62-40D94E992F42}"/>
              </a:ext>
            </a:extLst>
          </p:cNvPr>
          <p:cNvSpPr txBox="1">
            <a:spLocks/>
          </p:cNvSpPr>
          <p:nvPr/>
        </p:nvSpPr>
        <p:spPr>
          <a:xfrm>
            <a:off x="770011" y="5332177"/>
            <a:ext cx="9924997" cy="123066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KSC LC-39A has the highest launch success ratio with 76.9% success rate.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C346076D-C73C-5F98-50E4-C0262C601089}"/>
              </a:ext>
            </a:extLst>
          </p:cNvPr>
          <p:cNvPicPr>
            <a:picLocks noChangeAspect="1"/>
          </p:cNvPicPr>
          <p:nvPr/>
        </p:nvPicPr>
        <p:blipFill rotWithShape="1">
          <a:blip r:embed="rId3"/>
          <a:srcRect t="52996"/>
          <a:stretch/>
        </p:blipFill>
        <p:spPr>
          <a:xfrm>
            <a:off x="2716153" y="1418762"/>
            <a:ext cx="8569458" cy="4606811"/>
          </a:xfrm>
          <a:prstGeom prst="rect">
            <a:avLst/>
          </a:prstGeom>
        </p:spPr>
      </p:pic>
      <p:sp>
        <p:nvSpPr>
          <p:cNvPr id="7" name="TextBox 6">
            <a:extLst>
              <a:ext uri="{FF2B5EF4-FFF2-40B4-BE49-F238E27FC236}">
                <a16:creationId xmlns:a16="http://schemas.microsoft.com/office/drawing/2014/main" id="{60F3B7DB-0560-531C-9C50-EE2AD26C0A78}"/>
              </a:ext>
            </a:extLst>
          </p:cNvPr>
          <p:cNvSpPr txBox="1"/>
          <p:nvPr/>
        </p:nvSpPr>
        <p:spPr>
          <a:xfrm>
            <a:off x="859675" y="1674674"/>
            <a:ext cx="1684117" cy="1754326"/>
          </a:xfrm>
          <a:prstGeom prst="rect">
            <a:avLst/>
          </a:prstGeom>
          <a:noFill/>
        </p:spPr>
        <p:txBody>
          <a:bodyPr wrap="square">
            <a:spAutoFit/>
          </a:bodyPr>
          <a:lstStyle/>
          <a:p>
            <a:r>
              <a:rPr lang="en-IN" sz="1800" dirty="0">
                <a:solidFill>
                  <a:srgbClr val="282828"/>
                </a:solidFill>
                <a:effectLst/>
                <a:latin typeface="Abadi" panose="020B0604020104020204" pitchFamily="34" charset="0"/>
              </a:rPr>
              <a:t>Payloads under 6,000kg and FT boosters are the most successful combination. </a:t>
            </a:r>
            <a:endParaRPr lang="en-IN" dirty="0"/>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4172380"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Decision tree classifier has the highest classification accuracy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DC203B30-78A7-9015-6F65-04C90899A0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461" y="1624620"/>
            <a:ext cx="5871150" cy="422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39433"/>
            <a:ext cx="3450568" cy="432955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9458" name="Picture 2">
            <a:extLst>
              <a:ext uri="{FF2B5EF4-FFF2-40B4-BE49-F238E27FC236}">
                <a16:creationId xmlns:a16="http://schemas.microsoft.com/office/drawing/2014/main" id="{9C3F1345-976E-84D5-D56E-F22C20A722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177" y="1307925"/>
            <a:ext cx="6290197" cy="4717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latin typeface="Abadi" panose="020B0604020104020204" pitchFamily="34" charset="0"/>
              </a:rPr>
              <a:t>Although most of mission outcomes are successful, successful landing outcomes seem to improve over time </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 It can be used to predict successful landings and increase profits.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Collected using API and web-scraping various web sources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on categorical features in applied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primarily collected from the following sources:</a:t>
            </a:r>
          </a:p>
          <a:p>
            <a:pPr lvl="1">
              <a:lnSpc>
                <a:spcPct val="100000"/>
              </a:lnSpc>
              <a:spcBef>
                <a:spcPts val="1400"/>
              </a:spcBef>
            </a:pPr>
            <a:r>
              <a:rPr lang="en-US" sz="1800" dirty="0">
                <a:solidFill>
                  <a:schemeClr val="accent3">
                    <a:lumMod val="25000"/>
                  </a:schemeClr>
                </a:solidFill>
                <a:latin typeface="Abadi" panose="020B0604020104020204" pitchFamily="34" charset="0"/>
              </a:rPr>
              <a:t>Space X API (https://</a:t>
            </a:r>
            <a:r>
              <a:rPr lang="en-US" sz="1800" dirty="0" err="1">
                <a:solidFill>
                  <a:schemeClr val="accent3">
                    <a:lumMod val="25000"/>
                  </a:schemeClr>
                </a:solidFill>
                <a:latin typeface="Abadi" panose="020B0604020104020204" pitchFamily="34" charset="0"/>
              </a:rPr>
              <a:t>api.spacexdata.com</a:t>
            </a:r>
            <a:r>
              <a:rPr lang="en-US" sz="1800" dirty="0">
                <a:solidFill>
                  <a:schemeClr val="accent3">
                    <a:lumMod val="25000"/>
                  </a:schemeClr>
                </a:solidFill>
                <a:latin typeface="Abadi" panose="020B0604020104020204" pitchFamily="34" charset="0"/>
              </a:rPr>
              <a:t>/v4/rockets/) </a:t>
            </a:r>
          </a:p>
          <a:p>
            <a:pPr lvl="1">
              <a:lnSpc>
                <a:spcPct val="100000"/>
              </a:lnSpc>
              <a:spcBef>
                <a:spcPts val="1400"/>
              </a:spcBef>
            </a:pPr>
            <a:r>
              <a:rPr lang="en-US" sz="1800" dirty="0">
                <a:solidFill>
                  <a:schemeClr val="accent3">
                    <a:lumMod val="25000"/>
                  </a:schemeClr>
                </a:solidFill>
                <a:latin typeface="Abadi" panose="020B0604020104020204" pitchFamily="34" charset="0"/>
              </a:rPr>
              <a:t>From Wikipedia using web scraping (https://</a:t>
            </a:r>
            <a:r>
              <a:rPr lang="en-US" sz="1800" dirty="0" err="1">
                <a:solidFill>
                  <a:schemeClr val="accent3">
                    <a:lumMod val="25000"/>
                  </a:schemeClr>
                </a:solidFill>
                <a:latin typeface="Abadi" panose="020B0604020104020204" pitchFamily="34" charset="0"/>
              </a:rPr>
              <a:t>en.wikipedia.org</a:t>
            </a:r>
            <a:r>
              <a:rPr lang="en-US" sz="1800" dirty="0">
                <a:solidFill>
                  <a:schemeClr val="accent3">
                    <a:lumMod val="25000"/>
                  </a:schemeClr>
                </a:solidFill>
                <a:latin typeface="Abadi" panose="020B0604020104020204" pitchFamily="34" charset="0"/>
              </a:rPr>
              <a:t>/wiki/</a:t>
            </a:r>
            <a:r>
              <a:rPr lang="en-US" sz="1800" dirty="0" err="1">
                <a:solidFill>
                  <a:schemeClr val="accent3">
                    <a:lumMod val="25000"/>
                  </a:schemeClr>
                </a:solidFill>
                <a:latin typeface="Abadi" panose="020B0604020104020204" pitchFamily="34" charset="0"/>
              </a:rPr>
              <a:t>List_of_Falcon</a:t>
            </a:r>
            <a:r>
              <a:rPr lang="en-US" sz="1800" dirty="0">
                <a:solidFill>
                  <a:schemeClr val="accent3">
                    <a:lumMod val="25000"/>
                  </a:schemeClr>
                </a:solidFill>
                <a:latin typeface="Abadi" panose="020B0604020104020204" pitchFamily="34" charset="0"/>
              </a:rPr>
              <a:t>/_9/_</a:t>
            </a:r>
            <a:r>
              <a:rPr lang="en-US" sz="1800" dirty="0" err="1">
                <a:solidFill>
                  <a:schemeClr val="accent3">
                    <a:lumMod val="25000"/>
                  </a:schemeClr>
                </a:solidFill>
                <a:latin typeface="Abadi" panose="020B0604020104020204" pitchFamily="34" charset="0"/>
              </a:rPr>
              <a:t>and_Falcon_Heavy_launches</a:t>
            </a:r>
            <a:r>
              <a:rPr lang="en-US" sz="1800" dirty="0">
                <a:solidFill>
                  <a:schemeClr val="accent3">
                    <a:lumMod val="25000"/>
                  </a:schemeClr>
                </a:solidFill>
                <a:latin typeface="Abadi" panose="020B0604020104020204" pitchFamily="34" charset="0"/>
              </a:rPr>
              <a:t>)</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sourced using SpaceX public API. The adjacent flowchart explains the summary of process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p>
          <a:p>
            <a:pPr marL="0" indent="0">
              <a:buNone/>
            </a:pPr>
            <a:r>
              <a:rPr lang="en-US" dirty="0">
                <a:hlinkClick r:id="rId3"/>
              </a:rPr>
              <a:t>https://github.com/kishenchandar/MyFirstRepository/blob/main/jupyter-labs-spacex-data-collection-api.ipynb</a:t>
            </a:r>
            <a:r>
              <a:rPr lang="en-US" dirty="0"/>
              <a:t> </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96A9DF4F-C04C-A8A3-4128-2FA4226D75BE}"/>
              </a:ext>
            </a:extLst>
          </p:cNvPr>
          <p:cNvGraphicFramePr/>
          <p:nvPr>
            <p:extLst>
              <p:ext uri="{D42A27DB-BD31-4B8C-83A1-F6EECF244321}">
                <p14:modId xmlns:p14="http://schemas.microsoft.com/office/powerpoint/2010/main" val="2846908778"/>
              </p:ext>
            </p:extLst>
          </p:nvPr>
        </p:nvGraphicFramePr>
        <p:xfrm>
          <a:off x="5910261" y="1792288"/>
          <a:ext cx="5460999"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a:t>
            </a:r>
          </a:p>
          <a:p>
            <a:pPr lvl="1">
              <a:lnSpc>
                <a:spcPct val="100000"/>
              </a:lnSpc>
              <a:spcBef>
                <a:spcPts val="1400"/>
              </a:spcBef>
            </a:pPr>
            <a:r>
              <a:rPr lang="en-US" sz="1800" dirty="0">
                <a:solidFill>
                  <a:schemeClr val="accent3">
                    <a:lumMod val="25000"/>
                  </a:schemeClr>
                </a:solidFill>
                <a:latin typeface="Abadi"/>
              </a:rPr>
              <a:t>Extract a Falcon 9 launch records HTML table from Wikipedia</a:t>
            </a:r>
          </a:p>
          <a:p>
            <a:pPr lvl="1">
              <a:lnSpc>
                <a:spcPct val="100000"/>
              </a:lnSpc>
              <a:spcBef>
                <a:spcPts val="1400"/>
              </a:spcBef>
            </a:pPr>
            <a:r>
              <a:rPr lang="en-US" sz="1800" dirty="0">
                <a:solidFill>
                  <a:schemeClr val="accent3">
                    <a:lumMod val="25000"/>
                  </a:schemeClr>
                </a:solidFill>
                <a:latin typeface="Abadi"/>
              </a:rPr>
              <a:t>Parse the table and convert it into a Pandas data 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https://github.com/kishenchandar/MyFirstRepository/blob/main/jupyter-labs-webscraping.ipynb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graphicFrame>
        <p:nvGraphicFramePr>
          <p:cNvPr id="5" name="Diagram 4">
            <a:extLst>
              <a:ext uri="{FF2B5EF4-FFF2-40B4-BE49-F238E27FC236}">
                <a16:creationId xmlns:a16="http://schemas.microsoft.com/office/drawing/2014/main" id="{F633B171-87BD-F18A-6D26-2ACC704E9024}"/>
              </a:ext>
            </a:extLst>
          </p:cNvPr>
          <p:cNvGraphicFramePr/>
          <p:nvPr>
            <p:extLst>
              <p:ext uri="{D42A27DB-BD31-4B8C-83A1-F6EECF244321}">
                <p14:modId xmlns:p14="http://schemas.microsoft.com/office/powerpoint/2010/main" val="3596868980"/>
              </p:ext>
            </p:extLst>
          </p:nvPr>
        </p:nvGraphicFramePr>
        <p:xfrm>
          <a:off x="5910261" y="1792288"/>
          <a:ext cx="5460999"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259</TotalTime>
  <Words>2319</Words>
  <Application>Microsoft Macintosh PowerPoint</Application>
  <PresentationFormat>Widescreen</PresentationFormat>
  <Paragraphs>325</Paragraphs>
  <Slides>48</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-apple-system</vt:lpstr>
      <vt:lpstr>Abadi</vt:lpstr>
      <vt:lpstr>Arial</vt:lpstr>
      <vt:lpstr>ArialMT</vt:lpstr>
      <vt:lpstr>Calibri</vt:lpstr>
      <vt:lpstr>Calibri Light</vt:lpstr>
      <vt:lpstr>Helvetica Neue</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Kishen Chandar</cp:lastModifiedBy>
  <cp:revision>208</cp:revision>
  <dcterms:created xsi:type="dcterms:W3CDTF">2021-04-29T18:58:34Z</dcterms:created>
  <dcterms:modified xsi:type="dcterms:W3CDTF">2023-06-28T18:28:52Z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